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2" r:id="rId2"/>
    <p:sldId id="271" r:id="rId3"/>
    <p:sldId id="257" r:id="rId4"/>
    <p:sldId id="258" r:id="rId5"/>
    <p:sldId id="259" r:id="rId6"/>
    <p:sldId id="260" r:id="rId7"/>
    <p:sldId id="262" r:id="rId8"/>
    <p:sldId id="269" r:id="rId9"/>
    <p:sldId id="261" r:id="rId10"/>
    <p:sldId id="270" r:id="rId11"/>
    <p:sldId id="264" r:id="rId12"/>
    <p:sldId id="265" r:id="rId13"/>
    <p:sldId id="266" r:id="rId14"/>
    <p:sldId id="267" r:id="rId15"/>
    <p:sldId id="268" r:id="rId16"/>
    <p:sldId id="263"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9" autoAdjust="0"/>
    <p:restoredTop sz="94660"/>
  </p:normalViewPr>
  <p:slideViewPr>
    <p:cSldViewPr snapToGrid="0">
      <p:cViewPr varScale="1">
        <p:scale>
          <a:sx n="85" d="100"/>
          <a:sy n="85" d="100"/>
        </p:scale>
        <p:origin x="60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Distribution of Uranium exports worldwide in 2022</a:t>
            </a:r>
          </a:p>
        </c:rich>
      </c:tx>
      <c:layout>
        <c:manualLayout>
          <c:xMode val="edge"/>
          <c:yMode val="edge"/>
          <c:x val="0.28123754793034716"/>
          <c:y val="3.462151470196660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Sheet1!$A$5:$A$13</c:f>
              <c:strCache>
                <c:ptCount val="9"/>
                <c:pt idx="0">
                  <c:v>Kazakhstan</c:v>
                </c:pt>
                <c:pt idx="1">
                  <c:v>Canada</c:v>
                </c:pt>
                <c:pt idx="2">
                  <c:v>France</c:v>
                </c:pt>
                <c:pt idx="3">
                  <c:v>United States</c:v>
                </c:pt>
                <c:pt idx="4">
                  <c:v>Uzbekistan</c:v>
                </c:pt>
                <c:pt idx="5">
                  <c:v>South Africa</c:v>
                </c:pt>
                <c:pt idx="6">
                  <c:v>Germany</c:v>
                </c:pt>
                <c:pt idx="7">
                  <c:v>Netherlands</c:v>
                </c:pt>
                <c:pt idx="8">
                  <c:v>Estonia</c:v>
                </c:pt>
              </c:strCache>
            </c:strRef>
          </c:cat>
          <c:val>
            <c:numRef>
              <c:f>Sheet1!$B$5:$B$13</c:f>
              <c:numCache>
                <c:formatCode>0.00%</c:formatCode>
                <c:ptCount val="9"/>
                <c:pt idx="0">
                  <c:v>0.59099999999999997</c:v>
                </c:pt>
                <c:pt idx="1">
                  <c:v>0.29499999999999998</c:v>
                </c:pt>
                <c:pt idx="2">
                  <c:v>7.9000000000000001E-2</c:v>
                </c:pt>
                <c:pt idx="3">
                  <c:v>2.4E-2</c:v>
                </c:pt>
                <c:pt idx="4">
                  <c:v>7.0000000000000001E-3</c:v>
                </c:pt>
                <c:pt idx="5">
                  <c:v>4.0000000000000001E-3</c:v>
                </c:pt>
                <c:pt idx="6">
                  <c:v>4.0000000000000002E-4</c:v>
                </c:pt>
                <c:pt idx="7">
                  <c:v>2.0000000000000001E-4</c:v>
                </c:pt>
                <c:pt idx="8">
                  <c:v>1E-4</c:v>
                </c:pt>
              </c:numCache>
            </c:numRef>
          </c:val>
          <c:extLst>
            <c:ext xmlns:c16="http://schemas.microsoft.com/office/drawing/2014/chart" uri="{C3380CC4-5D6E-409C-BE32-E72D297353CC}">
              <c16:uniqueId val="{00000000-41F5-49FB-AA0C-26E6F8021289}"/>
            </c:ext>
          </c:extLst>
        </c:ser>
        <c:dLbls>
          <c:dLblPos val="outEnd"/>
          <c:showLegendKey val="0"/>
          <c:showVal val="1"/>
          <c:showCatName val="0"/>
          <c:showSerName val="0"/>
          <c:showPercent val="0"/>
          <c:showBubbleSize val="0"/>
        </c:dLbls>
        <c:gapWidth val="219"/>
        <c:overlap val="-27"/>
        <c:axId val="1517634112"/>
        <c:axId val="1601797024"/>
      </c:barChart>
      <c:catAx>
        <c:axId val="1517634112"/>
        <c:scaling>
          <c:orientation val="minMax"/>
        </c:scaling>
        <c:delete val="0"/>
        <c:axPos val="b"/>
        <c:numFmt formatCode="0.00%"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601797024"/>
        <c:crosses val="autoZero"/>
        <c:auto val="1"/>
        <c:lblAlgn val="ctr"/>
        <c:lblOffset val="100"/>
        <c:noMultiLvlLbl val="0"/>
      </c:catAx>
      <c:valAx>
        <c:axId val="1601797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dirty="0"/>
                  <a:t>Share</a:t>
                </a:r>
                <a:r>
                  <a:rPr lang="en-US" sz="1200" b="1" baseline="0" dirty="0"/>
                  <a:t> of Exports(%)</a:t>
                </a:r>
                <a:endParaRPr lang="en-US" sz="1200" b="1" dirty="0"/>
              </a:p>
            </c:rich>
          </c:tx>
          <c:layout>
            <c:manualLayout>
              <c:xMode val="edge"/>
              <c:yMode val="edge"/>
              <c:x val="6.6726899771848312E-3"/>
              <c:y val="0.3962235155388185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51763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5EAC2-F233-47DD-B28F-85E577CAB29E}" type="doc">
      <dgm:prSet loTypeId="urn:microsoft.com/office/officeart/2018/2/layout/IconVerticalSolidList" loCatId="icon" qsTypeId="urn:microsoft.com/office/officeart/2005/8/quickstyle/simple2" qsCatId="simple" csTypeId="urn:microsoft.com/office/officeart/2005/8/colors/accent0_3" csCatId="mainScheme" phldr="1"/>
      <dgm:spPr/>
      <dgm:t>
        <a:bodyPr/>
        <a:lstStyle/>
        <a:p>
          <a:endParaRPr lang="en-US"/>
        </a:p>
      </dgm:t>
    </dgm:pt>
    <dgm:pt modelId="{5F2117DD-F87E-4CD6-B3C1-FB0BB39BC620}">
      <dgm:prSet custT="1"/>
      <dgm:spPr>
        <a:solidFill>
          <a:schemeClr val="bg1">
            <a:lumMod val="50000"/>
          </a:schemeClr>
        </a:solidFill>
      </dgm:spPr>
      <dgm:t>
        <a:bodyPr/>
        <a:lstStyle/>
        <a:p>
          <a:pPr>
            <a:lnSpc>
              <a:spcPct val="100000"/>
            </a:lnSpc>
          </a:pPr>
          <a:r>
            <a:rPr lang="en-US" sz="2800" b="1"/>
            <a:t>Mineral-Based Raw Materials</a:t>
          </a:r>
          <a:endParaRPr lang="en-US" sz="2800" b="1" dirty="0"/>
        </a:p>
      </dgm:t>
    </dgm:pt>
    <dgm:pt modelId="{DBDA41D7-1B7A-4964-AAEC-D41D04E0838E}" type="parTrans" cxnId="{4B812205-660B-441C-B067-D1D1CCB876E5}">
      <dgm:prSet/>
      <dgm:spPr/>
      <dgm:t>
        <a:bodyPr/>
        <a:lstStyle/>
        <a:p>
          <a:endParaRPr lang="en-US" sz="2800" b="1"/>
        </a:p>
      </dgm:t>
    </dgm:pt>
    <dgm:pt modelId="{B9845A06-F173-49C3-A611-E5C28A448CB1}" type="sibTrans" cxnId="{4B812205-660B-441C-B067-D1D1CCB876E5}">
      <dgm:prSet/>
      <dgm:spPr/>
      <dgm:t>
        <a:bodyPr/>
        <a:lstStyle/>
        <a:p>
          <a:pPr>
            <a:lnSpc>
              <a:spcPct val="100000"/>
            </a:lnSpc>
          </a:pPr>
          <a:endParaRPr lang="en-US" sz="2800" b="1"/>
        </a:p>
      </dgm:t>
    </dgm:pt>
    <dgm:pt modelId="{472415DE-E869-43DB-804A-51F8761C365C}">
      <dgm:prSet custT="1"/>
      <dgm:spPr>
        <a:solidFill>
          <a:schemeClr val="accent4">
            <a:lumMod val="50000"/>
          </a:schemeClr>
        </a:solidFill>
      </dgm:spPr>
      <dgm:t>
        <a:bodyPr/>
        <a:lstStyle/>
        <a:p>
          <a:pPr>
            <a:lnSpc>
              <a:spcPct val="100000"/>
            </a:lnSpc>
          </a:pPr>
          <a:r>
            <a:rPr lang="en-US" sz="2800" b="1"/>
            <a:t>Agro-allied or Agricultural Raw- Materials</a:t>
          </a:r>
        </a:p>
      </dgm:t>
    </dgm:pt>
    <dgm:pt modelId="{AD562D3A-69DC-4E64-9004-F5CC236ADAE1}" type="parTrans" cxnId="{7BD16D88-6D84-4EE1-A8E3-9BA3B0364D6F}">
      <dgm:prSet/>
      <dgm:spPr/>
      <dgm:t>
        <a:bodyPr/>
        <a:lstStyle/>
        <a:p>
          <a:endParaRPr lang="en-US" sz="2800" b="1"/>
        </a:p>
      </dgm:t>
    </dgm:pt>
    <dgm:pt modelId="{D287C886-311C-48DB-AC92-B158B943D07E}" type="sibTrans" cxnId="{7BD16D88-6D84-4EE1-A8E3-9BA3B0364D6F}">
      <dgm:prSet/>
      <dgm:spPr/>
      <dgm:t>
        <a:bodyPr/>
        <a:lstStyle/>
        <a:p>
          <a:pPr>
            <a:lnSpc>
              <a:spcPct val="100000"/>
            </a:lnSpc>
          </a:pPr>
          <a:endParaRPr lang="en-US" sz="2800" b="1"/>
        </a:p>
      </dgm:t>
    </dgm:pt>
    <dgm:pt modelId="{DF198BD3-1FBD-41C2-A376-4A9CDEFAE5AA}">
      <dgm:prSet custT="1"/>
      <dgm:spPr>
        <a:solidFill>
          <a:schemeClr val="accent2">
            <a:lumMod val="50000"/>
          </a:schemeClr>
        </a:solidFill>
      </dgm:spPr>
      <dgm:t>
        <a:bodyPr/>
        <a:lstStyle/>
        <a:p>
          <a:pPr>
            <a:lnSpc>
              <a:spcPct val="100000"/>
            </a:lnSpc>
          </a:pPr>
          <a:r>
            <a:rPr lang="en-US" sz="2800" b="1"/>
            <a:t>Fossil Fuels </a:t>
          </a:r>
        </a:p>
      </dgm:t>
    </dgm:pt>
    <dgm:pt modelId="{95E7DE2B-C2D6-4FD4-B50B-EC92C9579F61}" type="parTrans" cxnId="{472A79E4-83E0-49ED-9AEE-D822A53A70C1}">
      <dgm:prSet/>
      <dgm:spPr/>
      <dgm:t>
        <a:bodyPr/>
        <a:lstStyle/>
        <a:p>
          <a:endParaRPr lang="en-US" sz="2800" b="1"/>
        </a:p>
      </dgm:t>
    </dgm:pt>
    <dgm:pt modelId="{CFF72192-74B5-4676-8687-BCFB46C1D701}" type="sibTrans" cxnId="{472A79E4-83E0-49ED-9AEE-D822A53A70C1}">
      <dgm:prSet/>
      <dgm:spPr/>
      <dgm:t>
        <a:bodyPr/>
        <a:lstStyle/>
        <a:p>
          <a:endParaRPr lang="en-US" sz="2800" b="1"/>
        </a:p>
      </dgm:t>
    </dgm:pt>
    <dgm:pt modelId="{17C6D350-5ACC-45D6-9959-261B0E60130C}" type="pres">
      <dgm:prSet presAssocID="{E6F5EAC2-F233-47DD-B28F-85E577CAB29E}" presName="root" presStyleCnt="0">
        <dgm:presLayoutVars>
          <dgm:dir/>
          <dgm:resizeHandles val="exact"/>
        </dgm:presLayoutVars>
      </dgm:prSet>
      <dgm:spPr/>
    </dgm:pt>
    <dgm:pt modelId="{BB34E62A-2DF6-49B3-BE86-E20F3C565903}" type="pres">
      <dgm:prSet presAssocID="{5F2117DD-F87E-4CD6-B3C1-FB0BB39BC620}" presName="compNode" presStyleCnt="0"/>
      <dgm:spPr/>
    </dgm:pt>
    <dgm:pt modelId="{DF90FFC5-226D-4EE3-9FB8-44EB3A3A1A51}" type="pres">
      <dgm:prSet presAssocID="{5F2117DD-F87E-4CD6-B3C1-FB0BB39BC620}" presName="bgRect" presStyleLbl="bgShp" presStyleIdx="0" presStyleCnt="3"/>
      <dgm:spPr/>
    </dgm:pt>
    <dgm:pt modelId="{4549E75E-ECF3-40F5-8CBE-D40793EC4A16}" type="pres">
      <dgm:prSet presAssocID="{5F2117DD-F87E-4CD6-B3C1-FB0BB39BC6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ning Tools"/>
        </a:ext>
      </dgm:extLst>
    </dgm:pt>
    <dgm:pt modelId="{7B9EFAB4-01D7-455F-905B-EAD0F6D7969E}" type="pres">
      <dgm:prSet presAssocID="{5F2117DD-F87E-4CD6-B3C1-FB0BB39BC620}" presName="spaceRect" presStyleCnt="0"/>
      <dgm:spPr/>
    </dgm:pt>
    <dgm:pt modelId="{0ED26EF6-3180-4E47-8AC7-A2653C032519}" type="pres">
      <dgm:prSet presAssocID="{5F2117DD-F87E-4CD6-B3C1-FB0BB39BC620}" presName="parTx" presStyleLbl="revTx" presStyleIdx="0" presStyleCnt="3">
        <dgm:presLayoutVars>
          <dgm:chMax val="0"/>
          <dgm:chPref val="0"/>
        </dgm:presLayoutVars>
      </dgm:prSet>
      <dgm:spPr/>
    </dgm:pt>
    <dgm:pt modelId="{8ED734EA-3AB4-469D-8F51-B014C5070777}" type="pres">
      <dgm:prSet presAssocID="{B9845A06-F173-49C3-A611-E5C28A448CB1}" presName="sibTrans" presStyleCnt="0"/>
      <dgm:spPr/>
    </dgm:pt>
    <dgm:pt modelId="{E57EC36D-C882-47D2-A39E-051A49CF6667}" type="pres">
      <dgm:prSet presAssocID="{472415DE-E869-43DB-804A-51F8761C365C}" presName="compNode" presStyleCnt="0"/>
      <dgm:spPr/>
    </dgm:pt>
    <dgm:pt modelId="{5E168CF6-8E60-44D6-8471-657750E8AE6C}" type="pres">
      <dgm:prSet presAssocID="{472415DE-E869-43DB-804A-51F8761C365C}" presName="bgRect" presStyleLbl="bgShp" presStyleIdx="1" presStyleCnt="3"/>
      <dgm:spPr/>
    </dgm:pt>
    <dgm:pt modelId="{9ED65FA2-2128-458C-87AA-CB2683437773}" type="pres">
      <dgm:prSet presAssocID="{472415DE-E869-43DB-804A-51F8761C365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arm scene"/>
        </a:ext>
      </dgm:extLst>
    </dgm:pt>
    <dgm:pt modelId="{1414B872-6E4E-47B0-B1AF-53C6160281AF}" type="pres">
      <dgm:prSet presAssocID="{472415DE-E869-43DB-804A-51F8761C365C}" presName="spaceRect" presStyleCnt="0"/>
      <dgm:spPr/>
    </dgm:pt>
    <dgm:pt modelId="{83DF1BB0-A8B1-45FA-B935-EAE4F8D64973}" type="pres">
      <dgm:prSet presAssocID="{472415DE-E869-43DB-804A-51F8761C365C}" presName="parTx" presStyleLbl="revTx" presStyleIdx="1" presStyleCnt="3">
        <dgm:presLayoutVars>
          <dgm:chMax val="0"/>
          <dgm:chPref val="0"/>
        </dgm:presLayoutVars>
      </dgm:prSet>
      <dgm:spPr/>
    </dgm:pt>
    <dgm:pt modelId="{B47EE4D8-C2EE-46F3-9400-2B9F27456454}" type="pres">
      <dgm:prSet presAssocID="{D287C886-311C-48DB-AC92-B158B943D07E}" presName="sibTrans" presStyleCnt="0"/>
      <dgm:spPr/>
    </dgm:pt>
    <dgm:pt modelId="{1C79F7BF-C43A-4873-91E3-146AA7AD9B77}" type="pres">
      <dgm:prSet presAssocID="{DF198BD3-1FBD-41C2-A376-4A9CDEFAE5AA}" presName="compNode" presStyleCnt="0"/>
      <dgm:spPr/>
    </dgm:pt>
    <dgm:pt modelId="{162E8E47-E8EB-4F5A-9462-999DDF8458E5}" type="pres">
      <dgm:prSet presAssocID="{DF198BD3-1FBD-41C2-A376-4A9CDEFAE5AA}" presName="bgRect" presStyleLbl="bgShp" presStyleIdx="2" presStyleCnt="3"/>
      <dgm:spPr/>
    </dgm:pt>
    <dgm:pt modelId="{65FB6ED5-933F-466E-9E5B-DF104F0BE136}" type="pres">
      <dgm:prSet presAssocID="{DF198BD3-1FBD-41C2-A376-4A9CDEFAE5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n"/>
        </a:ext>
      </dgm:extLst>
    </dgm:pt>
    <dgm:pt modelId="{F00F5E00-7E4F-4CD7-B18F-8D3134B5A824}" type="pres">
      <dgm:prSet presAssocID="{DF198BD3-1FBD-41C2-A376-4A9CDEFAE5AA}" presName="spaceRect" presStyleCnt="0"/>
      <dgm:spPr/>
    </dgm:pt>
    <dgm:pt modelId="{9F47BED3-082E-4C8B-B15E-D8D6C2D83985}" type="pres">
      <dgm:prSet presAssocID="{DF198BD3-1FBD-41C2-A376-4A9CDEFAE5AA}" presName="parTx" presStyleLbl="revTx" presStyleIdx="2" presStyleCnt="3">
        <dgm:presLayoutVars>
          <dgm:chMax val="0"/>
          <dgm:chPref val="0"/>
        </dgm:presLayoutVars>
      </dgm:prSet>
      <dgm:spPr/>
    </dgm:pt>
  </dgm:ptLst>
  <dgm:cxnLst>
    <dgm:cxn modelId="{4B812205-660B-441C-B067-D1D1CCB876E5}" srcId="{E6F5EAC2-F233-47DD-B28F-85E577CAB29E}" destId="{5F2117DD-F87E-4CD6-B3C1-FB0BB39BC620}" srcOrd="0" destOrd="0" parTransId="{DBDA41D7-1B7A-4964-AAEC-D41D04E0838E}" sibTransId="{B9845A06-F173-49C3-A611-E5C28A448CB1}"/>
    <dgm:cxn modelId="{D946356B-9C96-4A94-863E-7EBC0BF2010E}" type="presOf" srcId="{472415DE-E869-43DB-804A-51F8761C365C}" destId="{83DF1BB0-A8B1-45FA-B935-EAE4F8D64973}" srcOrd="0" destOrd="0" presId="urn:microsoft.com/office/officeart/2018/2/layout/IconVerticalSolidList"/>
    <dgm:cxn modelId="{46B41181-1183-4599-8092-BCDFA868CF70}" type="presOf" srcId="{DF198BD3-1FBD-41C2-A376-4A9CDEFAE5AA}" destId="{9F47BED3-082E-4C8B-B15E-D8D6C2D83985}" srcOrd="0" destOrd="0" presId="urn:microsoft.com/office/officeart/2018/2/layout/IconVerticalSolidList"/>
    <dgm:cxn modelId="{7BD16D88-6D84-4EE1-A8E3-9BA3B0364D6F}" srcId="{E6F5EAC2-F233-47DD-B28F-85E577CAB29E}" destId="{472415DE-E869-43DB-804A-51F8761C365C}" srcOrd="1" destOrd="0" parTransId="{AD562D3A-69DC-4E64-9004-F5CC236ADAE1}" sibTransId="{D287C886-311C-48DB-AC92-B158B943D07E}"/>
    <dgm:cxn modelId="{DE627D8B-2F16-423E-9B03-D3984645EE7F}" type="presOf" srcId="{5F2117DD-F87E-4CD6-B3C1-FB0BB39BC620}" destId="{0ED26EF6-3180-4E47-8AC7-A2653C032519}" srcOrd="0" destOrd="0" presId="urn:microsoft.com/office/officeart/2018/2/layout/IconVerticalSolidList"/>
    <dgm:cxn modelId="{472A79E4-83E0-49ED-9AEE-D822A53A70C1}" srcId="{E6F5EAC2-F233-47DD-B28F-85E577CAB29E}" destId="{DF198BD3-1FBD-41C2-A376-4A9CDEFAE5AA}" srcOrd="2" destOrd="0" parTransId="{95E7DE2B-C2D6-4FD4-B50B-EC92C9579F61}" sibTransId="{CFF72192-74B5-4676-8687-BCFB46C1D701}"/>
    <dgm:cxn modelId="{C44D44F1-64D2-4CDF-B121-DE36ADB0F076}" type="presOf" srcId="{E6F5EAC2-F233-47DD-B28F-85E577CAB29E}" destId="{17C6D350-5ACC-45D6-9959-261B0E60130C}" srcOrd="0" destOrd="0" presId="urn:microsoft.com/office/officeart/2018/2/layout/IconVerticalSolidList"/>
    <dgm:cxn modelId="{3DC1371C-320A-4803-A134-B1FD34F052F4}" type="presParOf" srcId="{17C6D350-5ACC-45D6-9959-261B0E60130C}" destId="{BB34E62A-2DF6-49B3-BE86-E20F3C565903}" srcOrd="0" destOrd="0" presId="urn:microsoft.com/office/officeart/2018/2/layout/IconVerticalSolidList"/>
    <dgm:cxn modelId="{58CD8DB1-1DA1-498C-93E1-851F4B67F641}" type="presParOf" srcId="{BB34E62A-2DF6-49B3-BE86-E20F3C565903}" destId="{DF90FFC5-226D-4EE3-9FB8-44EB3A3A1A51}" srcOrd="0" destOrd="0" presId="urn:microsoft.com/office/officeart/2018/2/layout/IconVerticalSolidList"/>
    <dgm:cxn modelId="{86C19BFE-2432-4269-9A81-44575BA06A30}" type="presParOf" srcId="{BB34E62A-2DF6-49B3-BE86-E20F3C565903}" destId="{4549E75E-ECF3-40F5-8CBE-D40793EC4A16}" srcOrd="1" destOrd="0" presId="urn:microsoft.com/office/officeart/2018/2/layout/IconVerticalSolidList"/>
    <dgm:cxn modelId="{931C8E0D-62AD-4716-BDBE-3B2490752B0B}" type="presParOf" srcId="{BB34E62A-2DF6-49B3-BE86-E20F3C565903}" destId="{7B9EFAB4-01D7-455F-905B-EAD0F6D7969E}" srcOrd="2" destOrd="0" presId="urn:microsoft.com/office/officeart/2018/2/layout/IconVerticalSolidList"/>
    <dgm:cxn modelId="{9A6E5E22-02CF-4BEB-9AD3-A026D5D5A1B0}" type="presParOf" srcId="{BB34E62A-2DF6-49B3-BE86-E20F3C565903}" destId="{0ED26EF6-3180-4E47-8AC7-A2653C032519}" srcOrd="3" destOrd="0" presId="urn:microsoft.com/office/officeart/2018/2/layout/IconVerticalSolidList"/>
    <dgm:cxn modelId="{D74BC6AB-2BC3-44F9-ABE5-B4B6E17ADD17}" type="presParOf" srcId="{17C6D350-5ACC-45D6-9959-261B0E60130C}" destId="{8ED734EA-3AB4-469D-8F51-B014C5070777}" srcOrd="1" destOrd="0" presId="urn:microsoft.com/office/officeart/2018/2/layout/IconVerticalSolidList"/>
    <dgm:cxn modelId="{EA56A65F-1F4B-43CA-BF08-9618E1672A55}" type="presParOf" srcId="{17C6D350-5ACC-45D6-9959-261B0E60130C}" destId="{E57EC36D-C882-47D2-A39E-051A49CF6667}" srcOrd="2" destOrd="0" presId="urn:microsoft.com/office/officeart/2018/2/layout/IconVerticalSolidList"/>
    <dgm:cxn modelId="{FEE6B8BC-00D5-45E5-8AC8-9DC5B4938805}" type="presParOf" srcId="{E57EC36D-C882-47D2-A39E-051A49CF6667}" destId="{5E168CF6-8E60-44D6-8471-657750E8AE6C}" srcOrd="0" destOrd="0" presId="urn:microsoft.com/office/officeart/2018/2/layout/IconVerticalSolidList"/>
    <dgm:cxn modelId="{1AFE6FD4-ACC5-4AB7-A65C-F1DD32361991}" type="presParOf" srcId="{E57EC36D-C882-47D2-A39E-051A49CF6667}" destId="{9ED65FA2-2128-458C-87AA-CB2683437773}" srcOrd="1" destOrd="0" presId="urn:microsoft.com/office/officeart/2018/2/layout/IconVerticalSolidList"/>
    <dgm:cxn modelId="{8D82C95D-E633-401C-85D8-F47E411BB112}" type="presParOf" srcId="{E57EC36D-C882-47D2-A39E-051A49CF6667}" destId="{1414B872-6E4E-47B0-B1AF-53C6160281AF}" srcOrd="2" destOrd="0" presId="urn:microsoft.com/office/officeart/2018/2/layout/IconVerticalSolidList"/>
    <dgm:cxn modelId="{FF063785-AEAC-46CC-904E-B9CED3D25589}" type="presParOf" srcId="{E57EC36D-C882-47D2-A39E-051A49CF6667}" destId="{83DF1BB0-A8B1-45FA-B935-EAE4F8D64973}" srcOrd="3" destOrd="0" presId="urn:microsoft.com/office/officeart/2018/2/layout/IconVerticalSolidList"/>
    <dgm:cxn modelId="{3A336040-3FA1-4610-B550-DE5509A00A6B}" type="presParOf" srcId="{17C6D350-5ACC-45D6-9959-261B0E60130C}" destId="{B47EE4D8-C2EE-46F3-9400-2B9F27456454}" srcOrd="3" destOrd="0" presId="urn:microsoft.com/office/officeart/2018/2/layout/IconVerticalSolidList"/>
    <dgm:cxn modelId="{7514101F-EF01-4591-A07E-1C413F0FEF96}" type="presParOf" srcId="{17C6D350-5ACC-45D6-9959-261B0E60130C}" destId="{1C79F7BF-C43A-4873-91E3-146AA7AD9B77}" srcOrd="4" destOrd="0" presId="urn:microsoft.com/office/officeart/2018/2/layout/IconVerticalSolidList"/>
    <dgm:cxn modelId="{149A01E2-D137-4029-AC74-F55A6CC4158E}" type="presParOf" srcId="{1C79F7BF-C43A-4873-91E3-146AA7AD9B77}" destId="{162E8E47-E8EB-4F5A-9462-999DDF8458E5}" srcOrd="0" destOrd="0" presId="urn:microsoft.com/office/officeart/2018/2/layout/IconVerticalSolidList"/>
    <dgm:cxn modelId="{12EC3BD0-11C8-4B01-9622-E24C305FA451}" type="presParOf" srcId="{1C79F7BF-C43A-4873-91E3-146AA7AD9B77}" destId="{65FB6ED5-933F-466E-9E5B-DF104F0BE136}" srcOrd="1" destOrd="0" presId="urn:microsoft.com/office/officeart/2018/2/layout/IconVerticalSolidList"/>
    <dgm:cxn modelId="{C5C0CE8F-CB7E-4A38-97FD-755805516A6F}" type="presParOf" srcId="{1C79F7BF-C43A-4873-91E3-146AA7AD9B77}" destId="{F00F5E00-7E4F-4CD7-B18F-8D3134B5A824}" srcOrd="2" destOrd="0" presId="urn:microsoft.com/office/officeart/2018/2/layout/IconVerticalSolidList"/>
    <dgm:cxn modelId="{02FABD27-27DA-4E55-846A-672DD7885280}" type="presParOf" srcId="{1C79F7BF-C43A-4873-91E3-146AA7AD9B77}" destId="{9F47BED3-082E-4C8B-B15E-D8D6C2D8398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0FFC5-226D-4EE3-9FB8-44EB3A3A1A51}">
      <dsp:nvSpPr>
        <dsp:cNvPr id="0" name=""/>
        <dsp:cNvSpPr/>
      </dsp:nvSpPr>
      <dsp:spPr>
        <a:xfrm>
          <a:off x="0" y="299"/>
          <a:ext cx="7485413" cy="70059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49E75E-ECF3-40F5-8CBE-D40793EC4A16}">
      <dsp:nvSpPr>
        <dsp:cNvPr id="0" name=""/>
        <dsp:cNvSpPr/>
      </dsp:nvSpPr>
      <dsp:spPr>
        <a:xfrm>
          <a:off x="211930" y="157933"/>
          <a:ext cx="385328" cy="3853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ED26EF6-3180-4E47-8AC7-A2653C032519}">
      <dsp:nvSpPr>
        <dsp:cNvPr id="0" name=""/>
        <dsp:cNvSpPr/>
      </dsp:nvSpPr>
      <dsp:spPr>
        <a:xfrm>
          <a:off x="809189" y="299"/>
          <a:ext cx="6676223" cy="700596"/>
        </a:xfrm>
        <a:prstGeom prst="rect">
          <a:avLst/>
        </a:prstGeom>
        <a:solidFill>
          <a:schemeClr val="bg1">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4146" tIns="74146" rIns="74146" bIns="74146" numCol="1" spcCol="1270" anchor="ctr" anchorCtr="0">
          <a:noAutofit/>
        </a:bodyPr>
        <a:lstStyle/>
        <a:p>
          <a:pPr marL="0" lvl="0" indent="0" algn="l" defTabSz="1244600">
            <a:lnSpc>
              <a:spcPct val="100000"/>
            </a:lnSpc>
            <a:spcBef>
              <a:spcPct val="0"/>
            </a:spcBef>
            <a:spcAft>
              <a:spcPct val="35000"/>
            </a:spcAft>
            <a:buNone/>
          </a:pPr>
          <a:r>
            <a:rPr lang="en-US" sz="2800" b="1" kern="1200"/>
            <a:t>Mineral-Based Raw Materials</a:t>
          </a:r>
          <a:endParaRPr lang="en-US" sz="2800" b="1" kern="1200" dirty="0"/>
        </a:p>
      </dsp:txBody>
      <dsp:txXfrm>
        <a:off x="809189" y="299"/>
        <a:ext cx="6676223" cy="700596"/>
      </dsp:txXfrm>
    </dsp:sp>
    <dsp:sp modelId="{5E168CF6-8E60-44D6-8471-657750E8AE6C}">
      <dsp:nvSpPr>
        <dsp:cNvPr id="0" name=""/>
        <dsp:cNvSpPr/>
      </dsp:nvSpPr>
      <dsp:spPr>
        <a:xfrm>
          <a:off x="0" y="876045"/>
          <a:ext cx="7485413" cy="70059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65FA2-2128-458C-87AA-CB2683437773}">
      <dsp:nvSpPr>
        <dsp:cNvPr id="0" name=""/>
        <dsp:cNvSpPr/>
      </dsp:nvSpPr>
      <dsp:spPr>
        <a:xfrm>
          <a:off x="211930" y="1033679"/>
          <a:ext cx="385328" cy="3853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3DF1BB0-A8B1-45FA-B935-EAE4F8D64973}">
      <dsp:nvSpPr>
        <dsp:cNvPr id="0" name=""/>
        <dsp:cNvSpPr/>
      </dsp:nvSpPr>
      <dsp:spPr>
        <a:xfrm>
          <a:off x="809189" y="876045"/>
          <a:ext cx="6676223" cy="700596"/>
        </a:xfrm>
        <a:prstGeom prst="rect">
          <a:avLst/>
        </a:prstGeom>
        <a:solidFill>
          <a:schemeClr val="accent4">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4146" tIns="74146" rIns="74146" bIns="74146" numCol="1" spcCol="1270" anchor="ctr" anchorCtr="0">
          <a:noAutofit/>
        </a:bodyPr>
        <a:lstStyle/>
        <a:p>
          <a:pPr marL="0" lvl="0" indent="0" algn="l" defTabSz="1244600">
            <a:lnSpc>
              <a:spcPct val="100000"/>
            </a:lnSpc>
            <a:spcBef>
              <a:spcPct val="0"/>
            </a:spcBef>
            <a:spcAft>
              <a:spcPct val="35000"/>
            </a:spcAft>
            <a:buNone/>
          </a:pPr>
          <a:r>
            <a:rPr lang="en-US" sz="2800" b="1" kern="1200"/>
            <a:t>Agro-allied or Agricultural Raw- Materials</a:t>
          </a:r>
        </a:p>
      </dsp:txBody>
      <dsp:txXfrm>
        <a:off x="809189" y="876045"/>
        <a:ext cx="6676223" cy="700596"/>
      </dsp:txXfrm>
    </dsp:sp>
    <dsp:sp modelId="{162E8E47-E8EB-4F5A-9462-999DDF8458E5}">
      <dsp:nvSpPr>
        <dsp:cNvPr id="0" name=""/>
        <dsp:cNvSpPr/>
      </dsp:nvSpPr>
      <dsp:spPr>
        <a:xfrm>
          <a:off x="0" y="1751790"/>
          <a:ext cx="7485413" cy="70059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FB6ED5-933F-466E-9E5B-DF104F0BE136}">
      <dsp:nvSpPr>
        <dsp:cNvPr id="0" name=""/>
        <dsp:cNvSpPr/>
      </dsp:nvSpPr>
      <dsp:spPr>
        <a:xfrm>
          <a:off x="211930" y="1909425"/>
          <a:ext cx="385328" cy="3853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F47BED3-082E-4C8B-B15E-D8D6C2D83985}">
      <dsp:nvSpPr>
        <dsp:cNvPr id="0" name=""/>
        <dsp:cNvSpPr/>
      </dsp:nvSpPr>
      <dsp:spPr>
        <a:xfrm>
          <a:off x="809189" y="1751790"/>
          <a:ext cx="6676223" cy="700596"/>
        </a:xfrm>
        <a:prstGeom prst="rect">
          <a:avLst/>
        </a:prstGeom>
        <a:solidFill>
          <a:schemeClr val="accent2">
            <a:lumMod val="5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74146" tIns="74146" rIns="74146" bIns="74146" numCol="1" spcCol="1270" anchor="ctr" anchorCtr="0">
          <a:noAutofit/>
        </a:bodyPr>
        <a:lstStyle/>
        <a:p>
          <a:pPr marL="0" lvl="0" indent="0" algn="l" defTabSz="1244600">
            <a:lnSpc>
              <a:spcPct val="100000"/>
            </a:lnSpc>
            <a:spcBef>
              <a:spcPct val="0"/>
            </a:spcBef>
            <a:spcAft>
              <a:spcPct val="35000"/>
            </a:spcAft>
            <a:buNone/>
          </a:pPr>
          <a:r>
            <a:rPr lang="en-US" sz="2800" b="1" kern="1200"/>
            <a:t>Fossil Fuels </a:t>
          </a:r>
        </a:p>
      </dsp:txBody>
      <dsp:txXfrm>
        <a:off x="809189" y="1751790"/>
        <a:ext cx="6676223" cy="7005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84248D-3158-4D36-8E04-DC6155B4ED8F}"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4ECE-7AE0-4B19-9517-4E37DE6F1D9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7696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4248D-3158-4D36-8E04-DC6155B4ED8F}"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4ECE-7AE0-4B19-9517-4E37DE6F1D9D}" type="slidenum">
              <a:rPr lang="en-US" smtClean="0"/>
              <a:t>‹#›</a:t>
            </a:fld>
            <a:endParaRPr lang="en-US"/>
          </a:p>
        </p:txBody>
      </p:sp>
    </p:spTree>
    <p:extLst>
      <p:ext uri="{BB962C8B-B14F-4D97-AF65-F5344CB8AC3E}">
        <p14:creationId xmlns:p14="http://schemas.microsoft.com/office/powerpoint/2010/main" val="2621792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4248D-3158-4D36-8E04-DC6155B4ED8F}"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4ECE-7AE0-4B19-9517-4E37DE6F1D9D}" type="slidenum">
              <a:rPr lang="en-US" smtClean="0"/>
              <a:t>‹#›</a:t>
            </a:fld>
            <a:endParaRPr lang="en-US"/>
          </a:p>
        </p:txBody>
      </p:sp>
    </p:spTree>
    <p:extLst>
      <p:ext uri="{BB962C8B-B14F-4D97-AF65-F5344CB8AC3E}">
        <p14:creationId xmlns:p14="http://schemas.microsoft.com/office/powerpoint/2010/main" val="3223025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4248D-3158-4D36-8E04-DC6155B4ED8F}"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4ECE-7AE0-4B19-9517-4E37DE6F1D9D}" type="slidenum">
              <a:rPr lang="en-US" smtClean="0"/>
              <a:t>‹#›</a:t>
            </a:fld>
            <a:endParaRPr lang="en-US"/>
          </a:p>
        </p:txBody>
      </p:sp>
    </p:spTree>
    <p:extLst>
      <p:ext uri="{BB962C8B-B14F-4D97-AF65-F5344CB8AC3E}">
        <p14:creationId xmlns:p14="http://schemas.microsoft.com/office/powerpoint/2010/main" val="15618228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84248D-3158-4D36-8E04-DC6155B4ED8F}" type="datetimeFigureOut">
              <a:rPr lang="en-US" smtClean="0"/>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664ECE-7AE0-4B19-9517-4E37DE6F1D9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829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84248D-3158-4D36-8E04-DC6155B4ED8F}"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64ECE-7AE0-4B19-9517-4E37DE6F1D9D}" type="slidenum">
              <a:rPr lang="en-US" smtClean="0"/>
              <a:t>‹#›</a:t>
            </a:fld>
            <a:endParaRPr lang="en-US"/>
          </a:p>
        </p:txBody>
      </p:sp>
    </p:spTree>
    <p:extLst>
      <p:ext uri="{BB962C8B-B14F-4D97-AF65-F5344CB8AC3E}">
        <p14:creationId xmlns:p14="http://schemas.microsoft.com/office/powerpoint/2010/main" val="686344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84248D-3158-4D36-8E04-DC6155B4ED8F}" type="datetimeFigureOut">
              <a:rPr lang="en-US" smtClean="0"/>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664ECE-7AE0-4B19-9517-4E37DE6F1D9D}" type="slidenum">
              <a:rPr lang="en-US" smtClean="0"/>
              <a:t>‹#›</a:t>
            </a:fld>
            <a:endParaRPr lang="en-US"/>
          </a:p>
        </p:txBody>
      </p:sp>
    </p:spTree>
    <p:extLst>
      <p:ext uri="{BB962C8B-B14F-4D97-AF65-F5344CB8AC3E}">
        <p14:creationId xmlns:p14="http://schemas.microsoft.com/office/powerpoint/2010/main" val="2439297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84248D-3158-4D36-8E04-DC6155B4ED8F}" type="datetimeFigureOut">
              <a:rPr lang="en-US" smtClean="0"/>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664ECE-7AE0-4B19-9517-4E37DE6F1D9D}" type="slidenum">
              <a:rPr lang="en-US" smtClean="0"/>
              <a:t>‹#›</a:t>
            </a:fld>
            <a:endParaRPr lang="en-US"/>
          </a:p>
        </p:txBody>
      </p:sp>
    </p:spTree>
    <p:extLst>
      <p:ext uri="{BB962C8B-B14F-4D97-AF65-F5344CB8AC3E}">
        <p14:creationId xmlns:p14="http://schemas.microsoft.com/office/powerpoint/2010/main" val="2078849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D84248D-3158-4D36-8E04-DC6155B4ED8F}" type="datetimeFigureOut">
              <a:rPr lang="en-US" smtClean="0"/>
              <a:t>11/7/2023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D664ECE-7AE0-4B19-9517-4E37DE6F1D9D}" type="slidenum">
              <a:rPr lang="en-US" smtClean="0"/>
              <a:t>‹#›</a:t>
            </a:fld>
            <a:endParaRPr lang="en-US"/>
          </a:p>
        </p:txBody>
      </p:sp>
    </p:spTree>
    <p:extLst>
      <p:ext uri="{BB962C8B-B14F-4D97-AF65-F5344CB8AC3E}">
        <p14:creationId xmlns:p14="http://schemas.microsoft.com/office/powerpoint/2010/main" val="2773168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D84248D-3158-4D36-8E04-DC6155B4ED8F}" type="datetimeFigureOut">
              <a:rPr lang="en-US" smtClean="0"/>
              <a:t>11/7/2023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D664ECE-7AE0-4B19-9517-4E37DE6F1D9D}" type="slidenum">
              <a:rPr lang="en-US" smtClean="0"/>
              <a:t>‹#›</a:t>
            </a:fld>
            <a:endParaRPr lang="en-US"/>
          </a:p>
        </p:txBody>
      </p:sp>
    </p:spTree>
    <p:extLst>
      <p:ext uri="{BB962C8B-B14F-4D97-AF65-F5344CB8AC3E}">
        <p14:creationId xmlns:p14="http://schemas.microsoft.com/office/powerpoint/2010/main" val="3401818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84248D-3158-4D36-8E04-DC6155B4ED8F}" type="datetimeFigureOut">
              <a:rPr lang="en-US" smtClean="0"/>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664ECE-7AE0-4B19-9517-4E37DE6F1D9D}" type="slidenum">
              <a:rPr lang="en-US" smtClean="0"/>
              <a:t>‹#›</a:t>
            </a:fld>
            <a:endParaRPr lang="en-US"/>
          </a:p>
        </p:txBody>
      </p:sp>
    </p:spTree>
    <p:extLst>
      <p:ext uri="{BB962C8B-B14F-4D97-AF65-F5344CB8AC3E}">
        <p14:creationId xmlns:p14="http://schemas.microsoft.com/office/powerpoint/2010/main" val="1140416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D84248D-3158-4D36-8E04-DC6155B4ED8F}" type="datetimeFigureOut">
              <a:rPr lang="en-US" smtClean="0"/>
              <a:t>11/7/2023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D664ECE-7AE0-4B19-9517-4E37DE6F1D9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89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diamart.com/proddetail/foundry-raw-material-16847770933.html" TargetMode="Externa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g"/><Relationship Id="rId13" Type="http://schemas.openxmlformats.org/officeDocument/2006/relationships/hyperlink" Target="https://www.grainews.ca/daily/stacked-llrr-canola-off-the-menu-for-2016" TargetMode="External"/><Relationship Id="rId3" Type="http://schemas.openxmlformats.org/officeDocument/2006/relationships/hyperlink" Target="https://www.flickr.com/photos/healthtalkplus/5184622946" TargetMode="External"/><Relationship Id="rId7" Type="http://schemas.openxmlformats.org/officeDocument/2006/relationships/hyperlink" Target="https://www.publicdomainpictures.net/en/view-image.php?image=25978&amp;picture=green-peas-background" TargetMode="External"/><Relationship Id="rId12"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7.jpg"/><Relationship Id="rId11" Type="http://schemas.openxmlformats.org/officeDocument/2006/relationships/hyperlink" Target="https://creoleindc.typepad.com/rantings_of_a_creole_prin/2010/11/lentils.html" TargetMode="External"/><Relationship Id="rId5" Type="http://schemas.openxmlformats.org/officeDocument/2006/relationships/hyperlink" Target="https://pixabay.com/en/wheat-grain-agriculture-seed-crop-381848/" TargetMode="External"/><Relationship Id="rId10" Type="http://schemas.openxmlformats.org/officeDocument/2006/relationships/image" Target="../media/image19.jpeg"/><Relationship Id="rId4" Type="http://schemas.openxmlformats.org/officeDocument/2006/relationships/image" Target="../media/image16.jpg"/><Relationship Id="rId9" Type="http://schemas.openxmlformats.org/officeDocument/2006/relationships/hyperlink" Target="http://www.flickr.com/photos/djwtwo/686391488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www.rawpixel.com/search/raw%20materials" TargetMode="External"/><Relationship Id="rId3" Type="http://schemas.openxmlformats.org/officeDocument/2006/relationships/diagramLayout" Target="../diagrams/layout1.xml"/><Relationship Id="rId7" Type="http://schemas.openxmlformats.org/officeDocument/2006/relationships/image" Target="../media/image10.1"/><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s://www.wikidoc.org/index.php/Potassium"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desciclopedia.ws/wiki/Act%C3%ADnio"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orld-nuclear.org/information-library/country-profiles/countries-a-f/canada-uranium.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tatista.com/statistics/973952/uranium-exports-distribution-globally-by-country/"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Different types of gravel&#10;&#10;Description automatically generated">
            <a:extLst>
              <a:ext uri="{FF2B5EF4-FFF2-40B4-BE49-F238E27FC236}">
                <a16:creationId xmlns:a16="http://schemas.microsoft.com/office/drawing/2014/main" id="{03652D19-F0FE-FCCF-E4C8-1C52DCF39FF7}"/>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174" b="3826"/>
          <a:stretch/>
        </p:blipFill>
        <p:spPr>
          <a:xfrm>
            <a:off x="20" y="10"/>
            <a:ext cx="12191980" cy="6857990"/>
          </a:xfrm>
          <a:prstGeom prst="rect">
            <a:avLst/>
          </a:prstGeom>
        </p:spPr>
      </p:pic>
      <p:sp>
        <p:nvSpPr>
          <p:cNvPr id="2" name="Title 1">
            <a:extLst>
              <a:ext uri="{FF2B5EF4-FFF2-40B4-BE49-F238E27FC236}">
                <a16:creationId xmlns:a16="http://schemas.microsoft.com/office/drawing/2014/main" id="{376EC230-C878-373C-179E-6B936FD6910F}"/>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6200" b="1">
                <a:solidFill>
                  <a:srgbClr val="FFFFFF"/>
                </a:solidFill>
              </a:rPr>
              <a:t>CaCeRMDI’s Presentation on Two Saskatchewan’s Raw Materials-Potash and Uranium</a:t>
            </a:r>
            <a:endParaRPr lang="en-US" sz="6200" b="1" dirty="0">
              <a:solidFill>
                <a:srgbClr val="FFFFFF"/>
              </a:solidFill>
            </a:endParaRPr>
          </a:p>
        </p:txBody>
      </p:sp>
      <p:sp>
        <p:nvSpPr>
          <p:cNvPr id="20" name="TextBox 19">
            <a:extLst>
              <a:ext uri="{FF2B5EF4-FFF2-40B4-BE49-F238E27FC236}">
                <a16:creationId xmlns:a16="http://schemas.microsoft.com/office/drawing/2014/main" id="{7611B6E3-D6AB-404E-00F8-2F5CECE9272B}"/>
              </a:ext>
            </a:extLst>
          </p:cNvPr>
          <p:cNvSpPr txBox="1"/>
          <p:nvPr/>
        </p:nvSpPr>
        <p:spPr>
          <a:xfrm>
            <a:off x="5413248" y="4437723"/>
            <a:ext cx="6778752" cy="1077218"/>
          </a:xfrm>
          <a:prstGeom prst="rect">
            <a:avLst/>
          </a:prstGeom>
          <a:noFill/>
        </p:spPr>
        <p:txBody>
          <a:bodyPr wrap="square">
            <a:spAutoFit/>
          </a:bodyPr>
          <a:lstStyle/>
          <a:p>
            <a:r>
              <a:rPr lang="en-US" sz="3200" b="1"/>
              <a:t>Presented by:	Leo Ekhaguere</a:t>
            </a:r>
          </a:p>
          <a:p>
            <a:r>
              <a:rPr lang="en-US" sz="3200" b="1"/>
              <a:t>						President, CaCeRMDI</a:t>
            </a:r>
            <a:endParaRPr lang="en-US" sz="3200" dirty="0"/>
          </a:p>
        </p:txBody>
      </p:sp>
    </p:spTree>
    <p:extLst>
      <p:ext uri="{BB962C8B-B14F-4D97-AF65-F5344CB8AC3E}">
        <p14:creationId xmlns:p14="http://schemas.microsoft.com/office/powerpoint/2010/main" val="11293156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DA85D-968A-7324-63FD-A5F2AAA5C5C1}"/>
              </a:ext>
            </a:extLst>
          </p:cNvPr>
          <p:cNvSpPr>
            <a:spLocks noGrp="1"/>
          </p:cNvSpPr>
          <p:nvPr>
            <p:ph idx="1"/>
          </p:nvPr>
        </p:nvSpPr>
        <p:spPr>
          <a:xfrm>
            <a:off x="838200" y="899652"/>
            <a:ext cx="10515600" cy="5277311"/>
          </a:xfrm>
        </p:spPr>
        <p:txBody>
          <a:bodyPr>
            <a:normAutofit fontScale="92500"/>
          </a:bodyPr>
          <a:lstStyle/>
          <a:p>
            <a:r>
              <a:rPr lang="en-US" sz="3600" dirty="0"/>
              <a:t>There are areas with </a:t>
            </a:r>
            <a:r>
              <a:rPr lang="en-US" sz="3600" b="1" dirty="0">
                <a:solidFill>
                  <a:schemeClr val="accent2">
                    <a:lumMod val="75000"/>
                  </a:schemeClr>
                </a:solidFill>
              </a:rPr>
              <a:t>high gold potential </a:t>
            </a:r>
            <a:r>
              <a:rPr lang="en-US" sz="3600" dirty="0"/>
              <a:t>that remains </a:t>
            </a:r>
            <a:r>
              <a:rPr lang="en-US" sz="3600" b="1" dirty="0">
                <a:solidFill>
                  <a:schemeClr val="accent2">
                    <a:lumMod val="75000"/>
                  </a:schemeClr>
                </a:solidFill>
              </a:rPr>
              <a:t>under-explored.</a:t>
            </a:r>
          </a:p>
          <a:p>
            <a:endParaRPr lang="en-US" sz="3600" dirty="0"/>
          </a:p>
          <a:p>
            <a:r>
              <a:rPr lang="en-US" sz="3600" dirty="0"/>
              <a:t>Other mineral based resources produced in Saskatchewan are </a:t>
            </a:r>
            <a:r>
              <a:rPr lang="en-US" sz="3600" b="1" dirty="0">
                <a:solidFill>
                  <a:schemeClr val="accent2">
                    <a:lumMod val="75000"/>
                  </a:schemeClr>
                </a:solidFill>
              </a:rPr>
              <a:t>Salt</a:t>
            </a:r>
            <a:r>
              <a:rPr lang="en-US" sz="3600" dirty="0"/>
              <a:t> and </a:t>
            </a:r>
            <a:r>
              <a:rPr lang="en-US" sz="3600" b="1" dirty="0">
                <a:solidFill>
                  <a:schemeClr val="accent2">
                    <a:lumMod val="75000"/>
                  </a:schemeClr>
                </a:solidFill>
              </a:rPr>
              <a:t>Kaolin</a:t>
            </a:r>
            <a:r>
              <a:rPr lang="en-US" sz="3600" dirty="0">
                <a:solidFill>
                  <a:schemeClr val="accent2">
                    <a:lumMod val="75000"/>
                  </a:schemeClr>
                </a:solidFill>
              </a:rPr>
              <a:t>, </a:t>
            </a:r>
            <a:r>
              <a:rPr lang="en-US" sz="3600" b="1" dirty="0">
                <a:solidFill>
                  <a:schemeClr val="accent2">
                    <a:lumMod val="75000"/>
                  </a:schemeClr>
                </a:solidFill>
              </a:rPr>
              <a:t>Sodium and </a:t>
            </a:r>
            <a:r>
              <a:rPr lang="en-US" sz="3600" dirty="0">
                <a:solidFill>
                  <a:schemeClr val="accent2">
                    <a:lumMod val="75000"/>
                  </a:schemeClr>
                </a:solidFill>
              </a:rPr>
              <a:t> </a:t>
            </a:r>
            <a:r>
              <a:rPr lang="en-US" sz="3600" b="1" dirty="0">
                <a:solidFill>
                  <a:schemeClr val="accent2">
                    <a:lumMod val="75000"/>
                  </a:schemeClr>
                </a:solidFill>
              </a:rPr>
              <a:t>Potassium Sulphates</a:t>
            </a:r>
            <a:r>
              <a:rPr lang="en-US" sz="3600" dirty="0">
                <a:solidFill>
                  <a:schemeClr val="accent2">
                    <a:lumMod val="75000"/>
                  </a:schemeClr>
                </a:solidFill>
              </a:rPr>
              <a:t>, </a:t>
            </a:r>
            <a:r>
              <a:rPr lang="en-US" sz="3600" dirty="0"/>
              <a:t>and potentials of</a:t>
            </a:r>
            <a:r>
              <a:rPr lang="en-US" sz="3600" b="1" dirty="0"/>
              <a:t> </a:t>
            </a:r>
            <a:r>
              <a:rPr lang="en-US" sz="3600" b="1" dirty="0">
                <a:solidFill>
                  <a:schemeClr val="accent2">
                    <a:lumMod val="75000"/>
                  </a:schemeClr>
                </a:solidFill>
              </a:rPr>
              <a:t>Copper</a:t>
            </a:r>
            <a:r>
              <a:rPr lang="en-US" sz="3600" dirty="0">
                <a:solidFill>
                  <a:schemeClr val="accent2">
                    <a:lumMod val="75000"/>
                  </a:schemeClr>
                </a:solidFill>
              </a:rPr>
              <a:t>,</a:t>
            </a:r>
            <a:r>
              <a:rPr lang="en-US" sz="3600" b="1" dirty="0">
                <a:solidFill>
                  <a:schemeClr val="accent2">
                    <a:lumMod val="75000"/>
                  </a:schemeClr>
                </a:solidFill>
              </a:rPr>
              <a:t> Zinc</a:t>
            </a:r>
            <a:r>
              <a:rPr lang="en-US" sz="3600" dirty="0">
                <a:solidFill>
                  <a:schemeClr val="accent2">
                    <a:lumMod val="75000"/>
                  </a:schemeClr>
                </a:solidFill>
              </a:rPr>
              <a:t>,</a:t>
            </a:r>
            <a:r>
              <a:rPr lang="en-US" sz="3600" b="1" dirty="0">
                <a:solidFill>
                  <a:schemeClr val="accent2">
                    <a:lumMod val="75000"/>
                  </a:schemeClr>
                </a:solidFill>
              </a:rPr>
              <a:t> Nickel</a:t>
            </a:r>
            <a:r>
              <a:rPr lang="en-US" sz="3600" dirty="0">
                <a:solidFill>
                  <a:schemeClr val="accent2">
                    <a:lumMod val="75000"/>
                  </a:schemeClr>
                </a:solidFill>
              </a:rPr>
              <a:t>,</a:t>
            </a:r>
            <a:r>
              <a:rPr lang="en-US" sz="3600" b="1" dirty="0">
                <a:solidFill>
                  <a:schemeClr val="accent2">
                    <a:lumMod val="75000"/>
                  </a:schemeClr>
                </a:solidFill>
              </a:rPr>
              <a:t> Cobalt</a:t>
            </a:r>
            <a:r>
              <a:rPr lang="en-US" sz="3600" dirty="0">
                <a:solidFill>
                  <a:schemeClr val="accent2">
                    <a:lumMod val="75000"/>
                  </a:schemeClr>
                </a:solidFill>
              </a:rPr>
              <a:t>,</a:t>
            </a:r>
            <a:r>
              <a:rPr lang="en-US" sz="3600" b="1" dirty="0">
                <a:solidFill>
                  <a:schemeClr val="accent2">
                    <a:lumMod val="75000"/>
                  </a:schemeClr>
                </a:solidFill>
              </a:rPr>
              <a:t> Rare earth </a:t>
            </a:r>
            <a:r>
              <a:rPr lang="en-US" sz="3600" dirty="0"/>
              <a:t>and</a:t>
            </a:r>
            <a:r>
              <a:rPr lang="en-US" sz="3600" b="1" dirty="0"/>
              <a:t> </a:t>
            </a:r>
            <a:r>
              <a:rPr lang="en-US" sz="3600" b="1" dirty="0">
                <a:solidFill>
                  <a:schemeClr val="accent2">
                    <a:lumMod val="75000"/>
                  </a:schemeClr>
                </a:solidFill>
              </a:rPr>
              <a:t>Platinum group </a:t>
            </a:r>
            <a:r>
              <a:rPr lang="en-US" sz="3600" dirty="0"/>
              <a:t>elements.</a:t>
            </a:r>
          </a:p>
          <a:p>
            <a:r>
              <a:rPr lang="en-US" sz="3600" dirty="0"/>
              <a:t>Saskatchewan has the </a:t>
            </a:r>
            <a:r>
              <a:rPr lang="en-US" sz="3600" b="1" dirty="0">
                <a:solidFill>
                  <a:schemeClr val="accent2">
                    <a:lumMod val="75000"/>
                  </a:schemeClr>
                </a:solidFill>
              </a:rPr>
              <a:t>largest potash industry </a:t>
            </a:r>
            <a:r>
              <a:rPr lang="en-US" sz="3600" dirty="0"/>
              <a:t>in the </a:t>
            </a:r>
            <a:r>
              <a:rPr lang="en-US" sz="3600" b="1" dirty="0">
                <a:solidFill>
                  <a:schemeClr val="accent2">
                    <a:lumMod val="75000"/>
                  </a:schemeClr>
                </a:solidFill>
              </a:rPr>
              <a:t>world</a:t>
            </a:r>
            <a:r>
              <a:rPr lang="en-US" sz="3600" dirty="0"/>
              <a:t>, accounting for about </a:t>
            </a:r>
            <a:r>
              <a:rPr lang="en-US" sz="3600" b="1" dirty="0">
                <a:solidFill>
                  <a:schemeClr val="accent2">
                    <a:lumMod val="75000"/>
                  </a:schemeClr>
                </a:solidFill>
              </a:rPr>
              <a:t>one-third</a:t>
            </a:r>
            <a:r>
              <a:rPr lang="en-US" sz="3600" dirty="0"/>
              <a:t> of </a:t>
            </a:r>
            <a:r>
              <a:rPr lang="en-US" sz="3600" b="1" dirty="0">
                <a:solidFill>
                  <a:schemeClr val="accent2">
                    <a:lumMod val="75000"/>
                  </a:schemeClr>
                </a:solidFill>
              </a:rPr>
              <a:t>global annual production.</a:t>
            </a:r>
          </a:p>
        </p:txBody>
      </p:sp>
    </p:spTree>
    <p:extLst>
      <p:ext uri="{BB962C8B-B14F-4D97-AF65-F5344CB8AC3E}">
        <p14:creationId xmlns:p14="http://schemas.microsoft.com/office/powerpoint/2010/main" val="3472780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73939-3552-516A-712F-A75AFC394260}"/>
              </a:ext>
            </a:extLst>
          </p:cNvPr>
          <p:cNvSpPr>
            <a:spLocks noGrp="1"/>
          </p:cNvSpPr>
          <p:nvPr>
            <p:ph type="title"/>
          </p:nvPr>
        </p:nvSpPr>
        <p:spPr>
          <a:xfrm>
            <a:off x="640080" y="325369"/>
            <a:ext cx="4368602" cy="1956841"/>
          </a:xfrm>
        </p:spPr>
        <p:txBody>
          <a:bodyPr anchor="b">
            <a:normAutofit/>
          </a:bodyPr>
          <a:lstStyle/>
          <a:p>
            <a:r>
              <a:rPr lang="en-US" sz="5400" b="1" dirty="0"/>
              <a:t>Agricultural</a:t>
            </a:r>
            <a:r>
              <a:rPr lang="en-US" sz="5400" dirty="0"/>
              <a:t> </a:t>
            </a:r>
            <a:r>
              <a:rPr lang="en-US" sz="5400" b="1" dirty="0"/>
              <a:t>Raw-Materials</a:t>
            </a:r>
          </a:p>
        </p:txBody>
      </p:sp>
      <p:sp>
        <p:nvSpPr>
          <p:cNvPr id="3" name="Content Placeholder 2">
            <a:extLst>
              <a:ext uri="{FF2B5EF4-FFF2-40B4-BE49-F238E27FC236}">
                <a16:creationId xmlns:a16="http://schemas.microsoft.com/office/drawing/2014/main" id="{960138AE-0CE5-5D9B-473A-D3F456105CC0}"/>
              </a:ext>
            </a:extLst>
          </p:cNvPr>
          <p:cNvSpPr>
            <a:spLocks noGrp="1"/>
          </p:cNvSpPr>
          <p:nvPr>
            <p:ph idx="1"/>
          </p:nvPr>
        </p:nvSpPr>
        <p:spPr>
          <a:xfrm>
            <a:off x="640080" y="2872899"/>
            <a:ext cx="4243589" cy="3320668"/>
          </a:xfrm>
        </p:spPr>
        <p:txBody>
          <a:bodyPr>
            <a:normAutofit/>
          </a:bodyPr>
          <a:lstStyle/>
          <a:p>
            <a:pPr>
              <a:buFont typeface="Wingdings" panose="05000000000000000000" pitchFamily="2" charset="2"/>
              <a:buChar char="ü"/>
            </a:pPr>
            <a:r>
              <a:rPr lang="en-US" sz="3200" dirty="0"/>
              <a:t>Crops grown </a:t>
            </a:r>
          </a:p>
          <a:p>
            <a:pPr>
              <a:buFont typeface="Wingdings" panose="05000000000000000000" pitchFamily="2" charset="2"/>
              <a:buChar char="ü"/>
            </a:pPr>
            <a:r>
              <a:rPr lang="en-US" sz="3200" dirty="0"/>
              <a:t>Animals reared </a:t>
            </a:r>
          </a:p>
          <a:p>
            <a:pPr>
              <a:buFont typeface="Wingdings" panose="05000000000000000000" pitchFamily="2" charset="2"/>
              <a:buChar char="ü"/>
            </a:pPr>
            <a:r>
              <a:rPr lang="en-US" sz="3200" dirty="0"/>
              <a:t>For provision of food, wool and other products</a:t>
            </a:r>
          </a:p>
          <a:p>
            <a:pPr marL="0" indent="0">
              <a:buNone/>
            </a:pPr>
            <a:endParaRPr lang="en-US" sz="2200" dirty="0"/>
          </a:p>
        </p:txBody>
      </p:sp>
      <p:pic>
        <p:nvPicPr>
          <p:cNvPr id="14" name="Picture 13" descr="Wheat field">
            <a:extLst>
              <a:ext uri="{FF2B5EF4-FFF2-40B4-BE49-F238E27FC236}">
                <a16:creationId xmlns:a16="http://schemas.microsoft.com/office/drawing/2014/main" id="{A25CD448-2BED-6E34-EBE1-9198EDF02390}"/>
              </a:ext>
            </a:extLst>
          </p:cNvPr>
          <p:cNvPicPr>
            <a:picLocks noChangeAspect="1"/>
          </p:cNvPicPr>
          <p:nvPr/>
        </p:nvPicPr>
        <p:blipFill rotWithShape="1">
          <a:blip r:embed="rId2"/>
          <a:srcRect l="24973" r="807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279652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20" descr="A spoon in a pile of brown flax seeds&#10;&#10;Description automatically generated">
            <a:extLst>
              <a:ext uri="{FF2B5EF4-FFF2-40B4-BE49-F238E27FC236}">
                <a16:creationId xmlns:a16="http://schemas.microsoft.com/office/drawing/2014/main" id="{F0BCF1EE-6119-522A-4C11-01E294488CA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578" r="3" b="3"/>
          <a:stretch/>
        </p:blipFill>
        <p:spPr>
          <a:xfrm>
            <a:off x="842583" y="643472"/>
            <a:ext cx="2310702" cy="1292261"/>
          </a:xfrm>
          <a:prstGeom prst="rect">
            <a:avLst/>
          </a:prstGeom>
        </p:spPr>
      </p:pic>
      <p:pic>
        <p:nvPicPr>
          <p:cNvPr id="8" name="Picture 7" descr="A pile of wheat grains&#10;&#10;Description automatically generated">
            <a:extLst>
              <a:ext uri="{FF2B5EF4-FFF2-40B4-BE49-F238E27FC236}">
                <a16:creationId xmlns:a16="http://schemas.microsoft.com/office/drawing/2014/main" id="{7DC94AA5-5493-6B98-6316-7DAFF0A5E1C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289" r="-1" b="-1"/>
          <a:stretch/>
        </p:blipFill>
        <p:spPr>
          <a:xfrm>
            <a:off x="842599" y="2061749"/>
            <a:ext cx="2310686" cy="1588868"/>
          </a:xfrm>
          <a:prstGeom prst="rect">
            <a:avLst/>
          </a:prstGeom>
        </p:spPr>
      </p:pic>
      <p:pic>
        <p:nvPicPr>
          <p:cNvPr id="19" name="Picture 18" descr="A pile of green peas&#10;&#10;Description automatically generated">
            <a:extLst>
              <a:ext uri="{FF2B5EF4-FFF2-40B4-BE49-F238E27FC236}">
                <a16:creationId xmlns:a16="http://schemas.microsoft.com/office/drawing/2014/main" id="{F78A408E-A2F7-5705-820F-1BC1DAD35CD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5645" r="3797" b="-1"/>
          <a:stretch/>
        </p:blipFill>
        <p:spPr>
          <a:xfrm>
            <a:off x="3289578" y="643466"/>
            <a:ext cx="2320846" cy="1710710"/>
          </a:xfrm>
          <a:prstGeom prst="rect">
            <a:avLst/>
          </a:prstGeom>
        </p:spPr>
      </p:pic>
      <p:pic>
        <p:nvPicPr>
          <p:cNvPr id="29" name="Picture 28" descr="A wooden spoon with seeds in it&#10;&#10;Description automatically generated">
            <a:extLst>
              <a:ext uri="{FF2B5EF4-FFF2-40B4-BE49-F238E27FC236}">
                <a16:creationId xmlns:a16="http://schemas.microsoft.com/office/drawing/2014/main" id="{E243ACAA-E9C5-E50C-F55A-5BE1131825B9}"/>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5321" r="3" b="2177"/>
          <a:stretch/>
        </p:blipFill>
        <p:spPr>
          <a:xfrm>
            <a:off x="842583" y="3782742"/>
            <a:ext cx="2310702" cy="2137494"/>
          </a:xfrm>
          <a:prstGeom prst="rect">
            <a:avLst/>
          </a:prstGeom>
        </p:spPr>
      </p:pic>
      <p:pic>
        <p:nvPicPr>
          <p:cNvPr id="25" name="Picture 24" descr="A pile of brown round objects&#10;&#10;Description automatically generated">
            <a:extLst>
              <a:ext uri="{FF2B5EF4-FFF2-40B4-BE49-F238E27FC236}">
                <a16:creationId xmlns:a16="http://schemas.microsoft.com/office/drawing/2014/main" id="{77343CA8-F1D6-77EE-DC97-D55997C51DAF}"/>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r="3" b="1243"/>
          <a:stretch/>
        </p:blipFill>
        <p:spPr>
          <a:xfrm>
            <a:off x="3289577" y="2477959"/>
            <a:ext cx="2320846" cy="1719051"/>
          </a:xfrm>
          <a:prstGeom prst="rect">
            <a:avLst/>
          </a:prstGeom>
        </p:spPr>
      </p:pic>
      <p:pic>
        <p:nvPicPr>
          <p:cNvPr id="6" name="Picture 5" descr="A close-up of brown seeds&#10;&#10;Description automatically generated">
            <a:extLst>
              <a:ext uri="{FF2B5EF4-FFF2-40B4-BE49-F238E27FC236}">
                <a16:creationId xmlns:a16="http://schemas.microsoft.com/office/drawing/2014/main" id="{AC6B0312-23F9-B447-91B0-5931DA660961}"/>
              </a:ext>
            </a:extLst>
          </p:cNvPr>
          <p:cNvPicPr>
            <a:picLocks noChangeAspect="1"/>
          </p:cNvPicPr>
          <p:nvPr/>
        </p:nvPicPr>
        <p:blipFill rotWithShape="1">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rcRect l="2636" r="1" b="1"/>
          <a:stretch/>
        </p:blipFill>
        <p:spPr>
          <a:xfrm>
            <a:off x="3289578" y="4329136"/>
            <a:ext cx="2320846" cy="1591101"/>
          </a:xfrm>
          <a:prstGeom prst="rect">
            <a:avLst/>
          </a:prstGeom>
        </p:spPr>
      </p:pic>
      <p:sp>
        <p:nvSpPr>
          <p:cNvPr id="3" name="Content Placeholder 2">
            <a:extLst>
              <a:ext uri="{FF2B5EF4-FFF2-40B4-BE49-F238E27FC236}">
                <a16:creationId xmlns:a16="http://schemas.microsoft.com/office/drawing/2014/main" id="{12496D46-4D2C-4D72-D849-89F97AB66D32}"/>
              </a:ext>
            </a:extLst>
          </p:cNvPr>
          <p:cNvSpPr>
            <a:spLocks/>
          </p:cNvSpPr>
          <p:nvPr/>
        </p:nvSpPr>
        <p:spPr>
          <a:xfrm>
            <a:off x="6039703" y="767249"/>
            <a:ext cx="5287221" cy="1710710"/>
          </a:xfrm>
          <a:prstGeom prst="rect">
            <a:avLst/>
          </a:prstGeom>
        </p:spPr>
        <p:txBody>
          <a:bodyPr>
            <a:noAutofit/>
          </a:bodyPr>
          <a:lstStyle/>
          <a:p>
            <a:pPr defTabSz="697870">
              <a:spcAft>
                <a:spcPts val="636"/>
              </a:spcAft>
            </a:pPr>
            <a:r>
              <a:rPr lang="en-US" sz="3200" kern="1200" dirty="0">
                <a:solidFill>
                  <a:schemeClr val="tx1"/>
                </a:solidFill>
                <a:latin typeface="+mn-lt"/>
                <a:ea typeface="+mn-ea"/>
                <a:cs typeface="+mn-cs"/>
              </a:rPr>
              <a:t>Saskatchewan is the </a:t>
            </a:r>
            <a:r>
              <a:rPr lang="en-US" sz="3200" b="1" kern="1200" dirty="0">
                <a:solidFill>
                  <a:schemeClr val="accent2">
                    <a:lumMod val="75000"/>
                  </a:schemeClr>
                </a:solidFill>
                <a:latin typeface="+mn-lt"/>
                <a:ea typeface="+mn-ea"/>
                <a:cs typeface="+mn-cs"/>
              </a:rPr>
              <a:t>world’s largest exporter </a:t>
            </a:r>
            <a:r>
              <a:rPr lang="en-US" sz="3200" kern="1200" dirty="0">
                <a:solidFill>
                  <a:schemeClr val="tx1"/>
                </a:solidFill>
                <a:latin typeface="+mn-lt"/>
                <a:ea typeface="+mn-ea"/>
                <a:cs typeface="+mn-cs"/>
              </a:rPr>
              <a:t>of </a:t>
            </a:r>
            <a:r>
              <a:rPr lang="en-US" sz="3200" b="1" kern="1200" dirty="0">
                <a:solidFill>
                  <a:schemeClr val="accent2">
                    <a:lumMod val="75000"/>
                  </a:schemeClr>
                </a:solidFill>
                <a:latin typeface="+mn-lt"/>
                <a:ea typeface="+mn-ea"/>
                <a:cs typeface="+mn-cs"/>
              </a:rPr>
              <a:t>lentils</a:t>
            </a:r>
            <a:r>
              <a:rPr lang="en-US" sz="3200" b="1" kern="1200" dirty="0">
                <a:solidFill>
                  <a:schemeClr val="tx1"/>
                </a:solidFill>
                <a:latin typeface="+mn-lt"/>
                <a:ea typeface="+mn-ea"/>
                <a:cs typeface="+mn-cs"/>
              </a:rPr>
              <a:t>,</a:t>
            </a:r>
            <a:r>
              <a:rPr lang="en-US" sz="3200" kern="1200" dirty="0">
                <a:solidFill>
                  <a:schemeClr val="tx1"/>
                </a:solidFill>
                <a:latin typeface="+mn-lt"/>
                <a:ea typeface="+mn-ea"/>
                <a:cs typeface="+mn-cs"/>
              </a:rPr>
              <a:t> </a:t>
            </a:r>
            <a:r>
              <a:rPr lang="en-US" sz="3200" b="1" kern="1200" dirty="0">
                <a:solidFill>
                  <a:schemeClr val="accent2">
                    <a:lumMod val="75000"/>
                  </a:schemeClr>
                </a:solidFill>
                <a:latin typeface="+mn-lt"/>
                <a:ea typeface="+mn-ea"/>
                <a:cs typeface="+mn-cs"/>
              </a:rPr>
              <a:t>peas, durum wheat, mustard seed, canola, flaxseed and oats.</a:t>
            </a:r>
          </a:p>
          <a:p>
            <a:pPr defTabSz="697870">
              <a:spcAft>
                <a:spcPts val="636"/>
              </a:spcAft>
            </a:pPr>
            <a:endParaRPr lang="en-US" sz="3200" kern="1200" dirty="0">
              <a:solidFill>
                <a:schemeClr val="tx1"/>
              </a:solidFill>
              <a:latin typeface="+mn-lt"/>
              <a:ea typeface="+mn-ea"/>
              <a:cs typeface="+mn-cs"/>
            </a:endParaRPr>
          </a:p>
          <a:p>
            <a:pPr defTabSz="697870">
              <a:spcAft>
                <a:spcPts val="636"/>
              </a:spcAft>
            </a:pPr>
            <a:endParaRPr lang="en-US" sz="3200" kern="1200" dirty="0">
              <a:solidFill>
                <a:schemeClr val="tx1"/>
              </a:solidFill>
              <a:latin typeface="+mn-lt"/>
              <a:ea typeface="+mn-ea"/>
              <a:cs typeface="+mn-cs"/>
            </a:endParaRPr>
          </a:p>
          <a:p>
            <a:pPr marL="0" indent="0">
              <a:spcAft>
                <a:spcPts val="600"/>
              </a:spcAft>
              <a:buNone/>
            </a:pPr>
            <a:endParaRPr lang="en-US" sz="2800" b="1" dirty="0"/>
          </a:p>
        </p:txBody>
      </p:sp>
      <p:sp>
        <p:nvSpPr>
          <p:cNvPr id="37" name="Content Placeholder 2">
            <a:extLst>
              <a:ext uri="{FF2B5EF4-FFF2-40B4-BE49-F238E27FC236}">
                <a16:creationId xmlns:a16="http://schemas.microsoft.com/office/drawing/2014/main" id="{30057DD6-77D8-073B-9619-458E22B045EF}"/>
              </a:ext>
            </a:extLst>
          </p:cNvPr>
          <p:cNvSpPr txBox="1">
            <a:spLocks/>
          </p:cNvSpPr>
          <p:nvPr/>
        </p:nvSpPr>
        <p:spPr>
          <a:xfrm>
            <a:off x="5981219" y="3713125"/>
            <a:ext cx="5368197" cy="2501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468" indent="-174468" defTabSz="697870">
              <a:spcBef>
                <a:spcPts val="763"/>
              </a:spcBef>
            </a:pPr>
            <a:r>
              <a:rPr lang="en-US" sz="3600" kern="1200" dirty="0">
                <a:solidFill>
                  <a:schemeClr val="tx1"/>
                </a:solidFill>
                <a:latin typeface="+mn-lt"/>
                <a:ea typeface="+mn-ea"/>
                <a:cs typeface="+mn-cs"/>
              </a:rPr>
              <a:t>Saskatchewan is the </a:t>
            </a:r>
            <a:r>
              <a:rPr lang="en-US" sz="3600" b="1" kern="1200" dirty="0">
                <a:solidFill>
                  <a:schemeClr val="accent2">
                    <a:lumMod val="75000"/>
                  </a:schemeClr>
                </a:solidFill>
                <a:latin typeface="+mn-lt"/>
                <a:ea typeface="+mn-ea"/>
                <a:cs typeface="+mn-cs"/>
              </a:rPr>
              <a:t>second largest cattle-producing </a:t>
            </a:r>
            <a:r>
              <a:rPr lang="en-US" sz="3600" kern="1200" dirty="0">
                <a:solidFill>
                  <a:schemeClr val="tx1"/>
                </a:solidFill>
                <a:latin typeface="+mn-lt"/>
                <a:ea typeface="+mn-ea"/>
                <a:cs typeface="+mn-cs"/>
              </a:rPr>
              <a:t>province in Canada</a:t>
            </a:r>
          </a:p>
          <a:p>
            <a:pPr marL="0" indent="0" defTabSz="697870">
              <a:spcBef>
                <a:spcPts val="763"/>
              </a:spcBef>
              <a:buNone/>
            </a:pPr>
            <a:endParaRPr lang="en-US" sz="2968" b="1" kern="1200" dirty="0">
              <a:solidFill>
                <a:schemeClr val="tx1"/>
              </a:solidFill>
              <a:latin typeface="+mn-lt"/>
              <a:ea typeface="+mn-ea"/>
              <a:cs typeface="+mn-cs"/>
            </a:endParaRP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2349377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9296F-9887-D484-2DCE-ADFF043559E5}"/>
              </a:ext>
            </a:extLst>
          </p:cNvPr>
          <p:cNvSpPr>
            <a:spLocks noGrp="1"/>
          </p:cNvSpPr>
          <p:nvPr>
            <p:ph type="ctrTitle"/>
          </p:nvPr>
        </p:nvSpPr>
        <p:spPr>
          <a:xfrm>
            <a:off x="744564" y="793108"/>
            <a:ext cx="3734014" cy="1361078"/>
          </a:xfrm>
        </p:spPr>
        <p:txBody>
          <a:bodyPr anchor="b">
            <a:normAutofit fontScale="90000"/>
          </a:bodyPr>
          <a:lstStyle/>
          <a:p>
            <a:pPr algn="l"/>
            <a:r>
              <a:rPr lang="en-US" b="1" dirty="0"/>
              <a:t>Fossil</a:t>
            </a:r>
            <a:r>
              <a:rPr lang="en-US" sz="5400" dirty="0"/>
              <a:t> </a:t>
            </a:r>
            <a:r>
              <a:rPr lang="en-US" sz="5400" b="1" dirty="0"/>
              <a:t>Fuels</a:t>
            </a:r>
          </a:p>
        </p:txBody>
      </p:sp>
      <p:pic>
        <p:nvPicPr>
          <p:cNvPr id="5" name="Picture 4" descr="Offshore production platform">
            <a:extLst>
              <a:ext uri="{FF2B5EF4-FFF2-40B4-BE49-F238E27FC236}">
                <a16:creationId xmlns:a16="http://schemas.microsoft.com/office/drawing/2014/main" id="{A3A5FC4E-D6CA-DC37-1B89-F28310DF9BB5}"/>
              </a:ext>
            </a:extLst>
          </p:cNvPr>
          <p:cNvPicPr>
            <a:picLocks noChangeAspect="1"/>
          </p:cNvPicPr>
          <p:nvPr/>
        </p:nvPicPr>
        <p:blipFill rotWithShape="1">
          <a:blip r:embed="rId2"/>
          <a:srcRect l="10783" r="18252" b="-1"/>
          <a:stretch/>
        </p:blipFill>
        <p:spPr>
          <a:xfrm>
            <a:off x="5735771"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itle 1">
            <a:extLst>
              <a:ext uri="{FF2B5EF4-FFF2-40B4-BE49-F238E27FC236}">
                <a16:creationId xmlns:a16="http://schemas.microsoft.com/office/drawing/2014/main" id="{3FA524F1-7B78-4D8B-78AF-B53281262261}"/>
              </a:ext>
            </a:extLst>
          </p:cNvPr>
          <p:cNvSpPr txBox="1">
            <a:spLocks/>
          </p:cNvSpPr>
          <p:nvPr/>
        </p:nvSpPr>
        <p:spPr>
          <a:xfrm>
            <a:off x="234366" y="4232705"/>
            <a:ext cx="5225530" cy="13610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685800" indent="-685800" algn="l">
              <a:buFont typeface="Wingdings" panose="05000000000000000000" pitchFamily="2" charset="2"/>
              <a:buChar char="ü"/>
            </a:pPr>
            <a:r>
              <a:rPr lang="en-US" sz="3600" b="1" dirty="0"/>
              <a:t>Decomposing plants</a:t>
            </a:r>
          </a:p>
          <a:p>
            <a:pPr marL="685800" indent="-685800" algn="l">
              <a:buFont typeface="Wingdings" panose="05000000000000000000" pitchFamily="2" charset="2"/>
              <a:buChar char="ü"/>
            </a:pPr>
            <a:r>
              <a:rPr lang="en-US" sz="3600" b="1" dirty="0"/>
              <a:t>Decomposing Animals</a:t>
            </a:r>
          </a:p>
          <a:p>
            <a:pPr marL="685800" indent="-685800" algn="l">
              <a:buFont typeface="Wingdings" panose="05000000000000000000" pitchFamily="2" charset="2"/>
              <a:buChar char="ü"/>
            </a:pPr>
            <a:r>
              <a:rPr lang="en-US" sz="3600" b="1" dirty="0"/>
              <a:t>E.g. Coal, Crude Oil, Natural gas</a:t>
            </a:r>
          </a:p>
        </p:txBody>
      </p:sp>
      <p:sp>
        <p:nvSpPr>
          <p:cNvPr id="6" name="Title 1">
            <a:extLst>
              <a:ext uri="{FF2B5EF4-FFF2-40B4-BE49-F238E27FC236}">
                <a16:creationId xmlns:a16="http://schemas.microsoft.com/office/drawing/2014/main" id="{C17712FA-DEC1-9736-3AD9-DD06EC5483E2}"/>
              </a:ext>
            </a:extLst>
          </p:cNvPr>
          <p:cNvSpPr txBox="1">
            <a:spLocks/>
          </p:cNvSpPr>
          <p:nvPr/>
        </p:nvSpPr>
        <p:spPr>
          <a:xfrm>
            <a:off x="871952" y="2834725"/>
            <a:ext cx="3479238" cy="483580"/>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Raw materials from:</a:t>
            </a:r>
            <a:endParaRPr lang="en-US" sz="5400" dirty="0"/>
          </a:p>
        </p:txBody>
      </p:sp>
    </p:spTree>
    <p:extLst>
      <p:ext uri="{BB962C8B-B14F-4D97-AF65-F5344CB8AC3E}">
        <p14:creationId xmlns:p14="http://schemas.microsoft.com/office/powerpoint/2010/main" val="182200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400"/>
                                        <p:tgtEl>
                                          <p:spTgt spid="4"/>
                                        </p:tgtEl>
                                      </p:cBhvr>
                                    </p:animEffect>
                                  </p:childTnLst>
                                </p:cTn>
                              </p:par>
                              <p:par>
                                <p:cTn id="11" presetID="10" presetClass="entr" presetSubtype="0" fill="hold" grpId="0" nodeType="withEffect">
                                  <p:stCondLst>
                                    <p:cond delay="1000"/>
                                  </p:stCondLst>
                                  <p:iterate type="lt">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4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oil barrels on black background with golden world map">
            <a:extLst>
              <a:ext uri="{FF2B5EF4-FFF2-40B4-BE49-F238E27FC236}">
                <a16:creationId xmlns:a16="http://schemas.microsoft.com/office/drawing/2014/main" id="{CDFA21D3-E234-F5CE-C372-0203D450B5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120" r="11684" b="2"/>
          <a:stretch/>
        </p:blipFill>
        <p:spPr bwMode="auto">
          <a:xfrm>
            <a:off x="505690" y="682022"/>
            <a:ext cx="5197396" cy="55778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4200234-2CE3-84BC-C44C-053C33509EB1}"/>
              </a:ext>
            </a:extLst>
          </p:cNvPr>
          <p:cNvSpPr>
            <a:spLocks noGrp="1"/>
          </p:cNvSpPr>
          <p:nvPr>
            <p:ph idx="1"/>
          </p:nvPr>
        </p:nvSpPr>
        <p:spPr>
          <a:xfrm>
            <a:off x="6364224" y="1280159"/>
            <a:ext cx="5340096" cy="5577841"/>
          </a:xfrm>
        </p:spPr>
        <p:txBody>
          <a:bodyPr anchor="t">
            <a:noAutofit/>
          </a:bodyPr>
          <a:lstStyle/>
          <a:p>
            <a:r>
              <a:rPr lang="en-US" sz="3600" dirty="0"/>
              <a:t>Saskatchewan is the </a:t>
            </a:r>
            <a:r>
              <a:rPr lang="en-US" sz="3600" b="1" dirty="0">
                <a:solidFill>
                  <a:schemeClr val="accent2">
                    <a:lumMod val="75000"/>
                  </a:schemeClr>
                </a:solidFill>
              </a:rPr>
              <a:t>second-largest oil producer</a:t>
            </a:r>
            <a:r>
              <a:rPr lang="en-US" sz="3600" dirty="0"/>
              <a:t> in Canada and the </a:t>
            </a:r>
            <a:r>
              <a:rPr lang="en-US" sz="3600" b="1" dirty="0">
                <a:solidFill>
                  <a:schemeClr val="accent2">
                    <a:lumMod val="75000"/>
                  </a:schemeClr>
                </a:solidFill>
              </a:rPr>
              <a:t>sixth-largest onshore producer </a:t>
            </a:r>
            <a:r>
              <a:rPr lang="en-US" sz="3600" dirty="0"/>
              <a:t>in Canada and the United States</a:t>
            </a:r>
            <a:r>
              <a:rPr lang="en-US" sz="3200" dirty="0"/>
              <a:t>.</a:t>
            </a:r>
          </a:p>
          <a:p>
            <a:endParaRPr lang="en-US" sz="3200" b="1" dirty="0"/>
          </a:p>
          <a:p>
            <a:r>
              <a:rPr lang="en-US" sz="3600" dirty="0"/>
              <a:t>Saskatchewan is the </a:t>
            </a:r>
            <a:r>
              <a:rPr lang="en-US" sz="3600" b="1" dirty="0">
                <a:solidFill>
                  <a:schemeClr val="accent2">
                    <a:lumMod val="75000"/>
                  </a:schemeClr>
                </a:solidFill>
              </a:rPr>
              <a:t>third largest Natural gas producer </a:t>
            </a:r>
            <a:r>
              <a:rPr lang="en-US" sz="3600" dirty="0"/>
              <a:t>in Canada</a:t>
            </a:r>
          </a:p>
        </p:txBody>
      </p:sp>
    </p:spTree>
    <p:extLst>
      <p:ext uri="{BB962C8B-B14F-4D97-AF65-F5344CB8AC3E}">
        <p14:creationId xmlns:p14="http://schemas.microsoft.com/office/powerpoint/2010/main" val="2088672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ipes over the sea">
            <a:extLst>
              <a:ext uri="{FF2B5EF4-FFF2-40B4-BE49-F238E27FC236}">
                <a16:creationId xmlns:a16="http://schemas.microsoft.com/office/drawing/2014/main" id="{E08F5988-C274-DDBC-C042-96C58A65D67E}"/>
              </a:ext>
            </a:extLst>
          </p:cNvPr>
          <p:cNvPicPr>
            <a:picLocks noChangeAspect="1"/>
          </p:cNvPicPr>
          <p:nvPr/>
        </p:nvPicPr>
        <p:blipFill rotWithShape="1">
          <a:blip r:embed="rId2"/>
          <a:srcRect t="25580" b="25580"/>
          <a:stretch/>
        </p:blipFill>
        <p:spPr>
          <a:xfrm>
            <a:off x="20" y="11"/>
            <a:ext cx="12191980" cy="3931910"/>
          </a:xfrm>
          <a:prstGeom prst="rect">
            <a:avLst/>
          </a:prstGeom>
        </p:spPr>
      </p:pic>
      <p:sp>
        <p:nvSpPr>
          <p:cNvPr id="3" name="Content Placeholder 2">
            <a:extLst>
              <a:ext uri="{FF2B5EF4-FFF2-40B4-BE49-F238E27FC236}">
                <a16:creationId xmlns:a16="http://schemas.microsoft.com/office/drawing/2014/main" id="{0471BEFF-52FA-94FC-42BC-C246EE6DDB36}"/>
              </a:ext>
            </a:extLst>
          </p:cNvPr>
          <p:cNvSpPr>
            <a:spLocks noGrp="1"/>
          </p:cNvSpPr>
          <p:nvPr>
            <p:ph idx="1"/>
          </p:nvPr>
        </p:nvSpPr>
        <p:spPr>
          <a:xfrm>
            <a:off x="1" y="4116125"/>
            <a:ext cx="11960352" cy="1855305"/>
          </a:xfrm>
        </p:spPr>
        <p:txBody>
          <a:bodyPr>
            <a:noAutofit/>
          </a:bodyPr>
          <a:lstStyle/>
          <a:p>
            <a:r>
              <a:rPr lang="en-US" sz="3600" dirty="0"/>
              <a:t>Saskatchewan has an estimated </a:t>
            </a:r>
            <a:r>
              <a:rPr lang="en-US" sz="3600" b="1" dirty="0">
                <a:solidFill>
                  <a:schemeClr val="accent2">
                    <a:lumMod val="75000"/>
                  </a:schemeClr>
                </a:solidFill>
              </a:rPr>
              <a:t>oil reserve of almost 1.2 billion barrels.</a:t>
            </a:r>
          </a:p>
          <a:p>
            <a:r>
              <a:rPr lang="en-US" sz="3600" dirty="0"/>
              <a:t>Saskatchewan’s expertise in </a:t>
            </a:r>
            <a:r>
              <a:rPr lang="en-US" sz="3600" b="1" dirty="0">
                <a:solidFill>
                  <a:schemeClr val="accent2">
                    <a:lumMod val="75000"/>
                  </a:schemeClr>
                </a:solidFill>
              </a:rPr>
              <a:t>clean coal technologies </a:t>
            </a:r>
            <a:r>
              <a:rPr lang="en-US" sz="3600" dirty="0"/>
              <a:t>is an example of how the province is committed to </a:t>
            </a:r>
            <a:r>
              <a:rPr lang="en-US" sz="3600" b="1" dirty="0">
                <a:solidFill>
                  <a:schemeClr val="accent2">
                    <a:lumMod val="75000"/>
                  </a:schemeClr>
                </a:solidFill>
              </a:rPr>
              <a:t>greening up </a:t>
            </a:r>
            <a:r>
              <a:rPr lang="en-US" sz="3600" dirty="0"/>
              <a:t>its conventional energy resources..</a:t>
            </a:r>
          </a:p>
        </p:txBody>
      </p:sp>
    </p:spTree>
    <p:extLst>
      <p:ext uri="{BB962C8B-B14F-4D97-AF65-F5344CB8AC3E}">
        <p14:creationId xmlns:p14="http://schemas.microsoft.com/office/powerpoint/2010/main" val="1182189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49EB89-5BFB-4E1E-AEEA-87C343D805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descr="A green and black logo&#10;&#10;Description automatically generated">
            <a:extLst>
              <a:ext uri="{FF2B5EF4-FFF2-40B4-BE49-F238E27FC236}">
                <a16:creationId xmlns:a16="http://schemas.microsoft.com/office/drawing/2014/main" id="{E1F196C9-F573-2FC7-D8E8-2BAF1B3DBE39}"/>
              </a:ext>
            </a:extLst>
          </p:cNvPr>
          <p:cNvPicPr>
            <a:picLocks noChangeAspect="1"/>
          </p:cNvPicPr>
          <p:nvPr/>
        </p:nvPicPr>
        <p:blipFill rotWithShape="1">
          <a:blip r:embed="rId2">
            <a:extLst>
              <a:ext uri="{28A0092B-C50C-407E-A947-70E740481C1C}">
                <a14:useLocalDpi xmlns:a14="http://schemas.microsoft.com/office/drawing/2010/main" val="0"/>
              </a:ext>
            </a:extLst>
          </a:blip>
          <a:srcRect l="7808" r="7810" b="1"/>
          <a:stretch/>
        </p:blipFill>
        <p:spPr>
          <a:xfrm>
            <a:off x="633999" y="640080"/>
            <a:ext cx="6275667" cy="5577840"/>
          </a:xfrm>
          <a:prstGeom prst="rect">
            <a:avLst/>
          </a:prstGeom>
        </p:spPr>
      </p:pic>
      <p:sp>
        <p:nvSpPr>
          <p:cNvPr id="12" name="Rectangle 11">
            <a:extLst>
              <a:ext uri="{FF2B5EF4-FFF2-40B4-BE49-F238E27FC236}">
                <a16:creationId xmlns:a16="http://schemas.microsoft.com/office/drawing/2014/main" id="{3D1FA295-BDF6-44B9-90C5-FE3E2CE35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59B2FB2F-4874-34B1-5CE2-1AA987CCD6D7}"/>
              </a:ext>
            </a:extLst>
          </p:cNvPr>
          <p:cNvSpPr>
            <a:spLocks noGrp="1"/>
          </p:cNvSpPr>
          <p:nvPr>
            <p:ph type="subTitle" idx="1"/>
          </p:nvPr>
        </p:nvSpPr>
        <p:spPr>
          <a:xfrm>
            <a:off x="8096885" y="1170432"/>
            <a:ext cx="3854322" cy="5047487"/>
          </a:xfrm>
        </p:spPr>
        <p:txBody>
          <a:bodyPr>
            <a:normAutofit/>
          </a:bodyPr>
          <a:lstStyle/>
          <a:p>
            <a:r>
              <a:rPr lang="en-US" cap="none">
                <a:solidFill>
                  <a:srgbClr val="FFFFFF"/>
                </a:solidFill>
                <a:latin typeface="+mn-lt"/>
              </a:rPr>
              <a:t>From the bottom of the mine to the top of the silo, nutrien is continuously committed to feeding the future safely and with integrity each day, leading the agriculture industry in innovation and bold new thinking because the future needs food</a:t>
            </a:r>
          </a:p>
          <a:p>
            <a:endParaRPr lang="en-US" b="1" cap="none">
              <a:solidFill>
                <a:srgbClr val="FFFFFF"/>
              </a:solidFill>
              <a:latin typeface="+mn-lt"/>
            </a:endParaRPr>
          </a:p>
          <a:p>
            <a:endParaRPr lang="en-US" b="1">
              <a:solidFill>
                <a:srgbClr val="FFFFFF"/>
              </a:solidFill>
            </a:endParaRPr>
          </a:p>
        </p:txBody>
      </p:sp>
      <p:sp>
        <p:nvSpPr>
          <p:cNvPr id="14" name="Rectangle 13">
            <a:extLst>
              <a:ext uri="{FF2B5EF4-FFF2-40B4-BE49-F238E27FC236}">
                <a16:creationId xmlns:a16="http://schemas.microsoft.com/office/drawing/2014/main" id="{81A36F1F-EEAE-48D1-A1FB-BD6FC8506B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25193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9263D2-44D0-62FF-EF70-1A14A1F53D27}"/>
              </a:ext>
            </a:extLst>
          </p:cNvPr>
          <p:cNvSpPr>
            <a:spLocks noGrp="1"/>
          </p:cNvSpPr>
          <p:nvPr>
            <p:ph type="title"/>
          </p:nvPr>
        </p:nvSpPr>
        <p:spPr>
          <a:xfrm>
            <a:off x="990932" y="286603"/>
            <a:ext cx="6750987" cy="1450757"/>
          </a:xfrm>
        </p:spPr>
        <p:txBody>
          <a:bodyPr>
            <a:normAutofit/>
          </a:bodyPr>
          <a:lstStyle/>
          <a:p>
            <a:r>
              <a:rPr lang="en-US" b="1" dirty="0">
                <a:solidFill>
                  <a:schemeClr val="accent2"/>
                </a:solidFill>
              </a:rPr>
              <a:t>Conclusion</a:t>
            </a:r>
          </a:p>
        </p:txBody>
      </p:sp>
      <p:sp>
        <p:nvSpPr>
          <p:cNvPr id="3" name="Content Placeholder 2">
            <a:extLst>
              <a:ext uri="{FF2B5EF4-FFF2-40B4-BE49-F238E27FC236}">
                <a16:creationId xmlns:a16="http://schemas.microsoft.com/office/drawing/2014/main" id="{A8BBF346-D76B-4434-F88B-6C764AD4F8D0}"/>
              </a:ext>
            </a:extLst>
          </p:cNvPr>
          <p:cNvSpPr>
            <a:spLocks noGrp="1"/>
          </p:cNvSpPr>
          <p:nvPr>
            <p:ph idx="1"/>
          </p:nvPr>
        </p:nvSpPr>
        <p:spPr>
          <a:xfrm>
            <a:off x="345698" y="2023963"/>
            <a:ext cx="7441428" cy="3845131"/>
          </a:xfrm>
        </p:spPr>
        <p:txBody>
          <a:bodyPr>
            <a:noAutofit/>
          </a:bodyPr>
          <a:lstStyle/>
          <a:p>
            <a:r>
              <a:rPr lang="en-US" sz="3200" dirty="0" err="1"/>
              <a:t>CaCeRMDI</a:t>
            </a:r>
            <a:r>
              <a:rPr lang="en-US" sz="3200" dirty="0"/>
              <a:t> is committed to educating the general public on raw materials. We are focused on Potash and Uranium for this conference edition, but we have only Potash to display which was given to us at no cost by </a:t>
            </a:r>
            <a:r>
              <a:rPr lang="en-US" sz="3200" dirty="0" err="1"/>
              <a:t>Nutrien</a:t>
            </a:r>
            <a:r>
              <a:rPr lang="en-US" sz="3200" dirty="0"/>
              <a:t>- The largest producer of Potash and third producer of Nitrogen.</a:t>
            </a:r>
          </a:p>
          <a:p>
            <a:r>
              <a:rPr lang="en-US" sz="3200" dirty="0"/>
              <a:t>We exhibit the samples for Educational purposes, Investment Purpose,  and Posterity Purpose</a:t>
            </a:r>
          </a:p>
        </p:txBody>
      </p:sp>
      <p:sp>
        <p:nvSpPr>
          <p:cNvPr id="21" name="Rectangle 20">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08468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BFEB15-69BB-DE01-8380-7187681B3832}"/>
              </a:ext>
            </a:extLst>
          </p:cNvPr>
          <p:cNvSpPr>
            <a:spLocks noGrp="1"/>
          </p:cNvSpPr>
          <p:nvPr>
            <p:ph type="title"/>
          </p:nvPr>
        </p:nvSpPr>
        <p:spPr>
          <a:xfrm>
            <a:off x="1203960" y="500062"/>
            <a:ext cx="10515600" cy="1325563"/>
          </a:xfrm>
        </p:spPr>
        <p:txBody>
          <a:bodyPr>
            <a:normAutofit/>
          </a:bodyPr>
          <a:lstStyle/>
          <a:p>
            <a:pPr algn="ctr"/>
            <a:r>
              <a:rPr lang="en-US" sz="4800" b="1" dirty="0">
                <a:solidFill>
                  <a:schemeClr val="accent2">
                    <a:lumMod val="75000"/>
                  </a:schemeClr>
                </a:solidFill>
                <a:latin typeface="+mn-lt"/>
              </a:rPr>
              <a:t>Table of Content</a:t>
            </a:r>
          </a:p>
        </p:txBody>
      </p:sp>
      <p:sp>
        <p:nvSpPr>
          <p:cNvPr id="7" name="Content Placeholder 6">
            <a:extLst>
              <a:ext uri="{FF2B5EF4-FFF2-40B4-BE49-F238E27FC236}">
                <a16:creationId xmlns:a16="http://schemas.microsoft.com/office/drawing/2014/main" id="{876F9A9E-8296-60C7-2949-09030FD02CF5}"/>
              </a:ext>
            </a:extLst>
          </p:cNvPr>
          <p:cNvSpPr>
            <a:spLocks noGrp="1"/>
          </p:cNvSpPr>
          <p:nvPr>
            <p:ph idx="1"/>
          </p:nvPr>
        </p:nvSpPr>
        <p:spPr/>
        <p:txBody>
          <a:bodyPr>
            <a:normAutofit/>
          </a:bodyPr>
          <a:lstStyle/>
          <a:p>
            <a:pPr marL="0" indent="0">
              <a:buNone/>
            </a:pPr>
            <a:r>
              <a:rPr lang="en-US" sz="3200" dirty="0"/>
              <a:t>1.	Definition of Raw Materials</a:t>
            </a:r>
          </a:p>
          <a:p>
            <a:pPr marL="0" indent="0">
              <a:buNone/>
            </a:pPr>
            <a:r>
              <a:rPr lang="en-US" sz="3200" dirty="0"/>
              <a:t>2.	Types of Raw Materials</a:t>
            </a:r>
          </a:p>
          <a:p>
            <a:pPr marL="0" indent="0">
              <a:buNone/>
            </a:pPr>
            <a:r>
              <a:rPr lang="en-US" sz="3200" dirty="0"/>
              <a:t>3.	Mineral-Based Raw Materials</a:t>
            </a:r>
          </a:p>
          <a:p>
            <a:pPr marL="0" indent="0">
              <a:buNone/>
            </a:pPr>
            <a:r>
              <a:rPr lang="en-US" sz="3200" dirty="0"/>
              <a:t>4.	Facts about Potash and Uranium in Saskatchewan</a:t>
            </a:r>
          </a:p>
          <a:p>
            <a:pPr marL="0" indent="0">
              <a:buNone/>
            </a:pPr>
            <a:r>
              <a:rPr lang="en-US" sz="3200" dirty="0"/>
              <a:t>5.	Agricultural-Based Raw Materials</a:t>
            </a:r>
          </a:p>
          <a:p>
            <a:pPr marL="0" indent="0">
              <a:buNone/>
            </a:pPr>
            <a:r>
              <a:rPr lang="en-US" sz="3200" dirty="0"/>
              <a:t>6..	Fossil Fuels</a:t>
            </a:r>
          </a:p>
        </p:txBody>
      </p:sp>
    </p:spTree>
    <p:extLst>
      <p:ext uri="{BB962C8B-B14F-4D97-AF65-F5344CB8AC3E}">
        <p14:creationId xmlns:p14="http://schemas.microsoft.com/office/powerpoint/2010/main" val="1746645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36CD45C-5E29-B7A7-3117-472C5272158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b="1"/>
              <a:t>What are Raw Materials?</a:t>
            </a:r>
            <a:endParaRPr lang="en-US" sz="5400" b="1" dirty="0"/>
          </a:p>
        </p:txBody>
      </p:sp>
      <p:pic>
        <p:nvPicPr>
          <p:cNvPr id="1028" name="Picture 4" descr="raw materials">
            <a:extLst>
              <a:ext uri="{FF2B5EF4-FFF2-40B4-BE49-F238E27FC236}">
                <a16:creationId xmlns:a16="http://schemas.microsoft.com/office/drawing/2014/main" id="{F2DFFAAE-D620-5708-14A4-E9643DF676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26" r="19547"/>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solidFill>
            <a:schemeClr val="accent2">
              <a:lumMod val="60000"/>
              <a:lumOff val="40000"/>
            </a:schemeClr>
          </a:solidFill>
        </p:spPr>
      </p:pic>
    </p:spTree>
    <p:extLst>
      <p:ext uri="{BB962C8B-B14F-4D97-AF65-F5344CB8AC3E}">
        <p14:creationId xmlns:p14="http://schemas.microsoft.com/office/powerpoint/2010/main" val="3214327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Title 16">
            <a:extLst>
              <a:ext uri="{FF2B5EF4-FFF2-40B4-BE49-F238E27FC236}">
                <a16:creationId xmlns:a16="http://schemas.microsoft.com/office/drawing/2014/main" id="{BC1544B2-737F-96B2-692A-20F30A30740A}"/>
              </a:ext>
            </a:extLst>
          </p:cNvPr>
          <p:cNvSpPr txBox="1">
            <a:spLocks/>
          </p:cNvSpPr>
          <p:nvPr/>
        </p:nvSpPr>
        <p:spPr>
          <a:xfrm>
            <a:off x="838200" y="365125"/>
            <a:ext cx="98422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300" kern="1200" dirty="0">
                <a:solidFill>
                  <a:schemeClr val="tx1"/>
                </a:solidFill>
                <a:latin typeface="+mn-lt"/>
                <a:ea typeface="+mj-ea"/>
                <a:cs typeface="+mj-cs"/>
              </a:rPr>
              <a:t>Raw materials coined from “</a:t>
            </a:r>
            <a:r>
              <a:rPr lang="en-US" sz="4300" b="1" kern="1200" dirty="0">
                <a:solidFill>
                  <a:schemeClr val="accent2">
                    <a:lumMod val="75000"/>
                  </a:schemeClr>
                </a:solidFill>
                <a:latin typeface="+mn-lt"/>
                <a:ea typeface="+mj-ea"/>
                <a:cs typeface="+mj-cs"/>
              </a:rPr>
              <a:t>Raw</a:t>
            </a:r>
            <a:r>
              <a:rPr lang="en-US" sz="4300" kern="1200" dirty="0">
                <a:solidFill>
                  <a:schemeClr val="tx1"/>
                </a:solidFill>
                <a:latin typeface="+mn-lt"/>
                <a:ea typeface="+mj-ea"/>
                <a:cs typeface="+mj-cs"/>
              </a:rPr>
              <a:t>” and “</a:t>
            </a:r>
            <a:r>
              <a:rPr lang="en-US" sz="4300" b="1" kern="1200" dirty="0">
                <a:solidFill>
                  <a:schemeClr val="accent2">
                    <a:lumMod val="75000"/>
                  </a:schemeClr>
                </a:solidFill>
                <a:latin typeface="+mn-lt"/>
                <a:ea typeface="+mj-ea"/>
                <a:cs typeface="+mj-cs"/>
              </a:rPr>
              <a:t>Materials</a:t>
            </a:r>
            <a:r>
              <a:rPr lang="en-US" sz="4300" kern="1200" dirty="0">
                <a:solidFill>
                  <a:schemeClr val="tx1"/>
                </a:solidFill>
                <a:latin typeface="+mn-lt"/>
                <a:ea typeface="+mj-ea"/>
                <a:cs typeface="+mj-cs"/>
              </a:rPr>
              <a:t>”</a:t>
            </a:r>
          </a:p>
        </p:txBody>
      </p:sp>
      <p:sp>
        <p:nvSpPr>
          <p:cNvPr id="17" name="Title 16">
            <a:extLst>
              <a:ext uri="{FF2B5EF4-FFF2-40B4-BE49-F238E27FC236}">
                <a16:creationId xmlns:a16="http://schemas.microsoft.com/office/drawing/2014/main" id="{41A265B1-3659-5D48-8406-28BBCDDDEE0F}"/>
              </a:ext>
            </a:extLst>
          </p:cNvPr>
          <p:cNvSpPr>
            <a:spLocks/>
          </p:cNvSpPr>
          <p:nvPr/>
        </p:nvSpPr>
        <p:spPr>
          <a:xfrm>
            <a:off x="890515" y="4881000"/>
            <a:ext cx="9927040" cy="1251371"/>
          </a:xfrm>
          <a:prstGeom prst="rect">
            <a:avLst/>
          </a:prstGeom>
        </p:spPr>
        <p:txBody>
          <a:bodyPr>
            <a:normAutofit fontScale="92500" lnSpcReduction="10000"/>
          </a:bodyPr>
          <a:lstStyle/>
          <a:p>
            <a:pPr defTabSz="859536">
              <a:spcAft>
                <a:spcPts val="600"/>
              </a:spcAft>
            </a:pPr>
            <a:endParaRPr lang="en-US" sz="2632" b="1" kern="1200" dirty="0">
              <a:solidFill>
                <a:schemeClr val="tx1"/>
              </a:solidFill>
              <a:latin typeface="+mn-lt"/>
              <a:ea typeface="+mn-ea"/>
              <a:cs typeface="+mn-cs"/>
            </a:endParaRPr>
          </a:p>
          <a:p>
            <a:pPr defTabSz="859536">
              <a:spcAft>
                <a:spcPts val="600"/>
              </a:spcAft>
            </a:pPr>
            <a:r>
              <a:rPr lang="en-US" sz="2632" b="1" kern="1200" dirty="0">
                <a:solidFill>
                  <a:schemeClr val="tx1"/>
                </a:solidFill>
                <a:latin typeface="+mn-lt"/>
                <a:ea typeface="+mn-ea"/>
                <a:cs typeface="+mn-cs"/>
              </a:rPr>
              <a:t>CACERMDI’S DEFINITION: </a:t>
            </a:r>
            <a:r>
              <a:rPr lang="en-US" sz="2632" kern="1200" dirty="0">
                <a:solidFill>
                  <a:schemeClr val="tx1"/>
                </a:solidFill>
                <a:latin typeface="+mn-lt"/>
                <a:ea typeface="+mn-ea"/>
                <a:cs typeface="+mn-cs"/>
              </a:rPr>
              <a:t>A Raw material is any </a:t>
            </a:r>
            <a:r>
              <a:rPr lang="en-US" sz="2632" b="1" kern="1200" dirty="0">
                <a:solidFill>
                  <a:schemeClr val="accent2">
                    <a:lumMod val="75000"/>
                  </a:schemeClr>
                </a:solidFill>
                <a:latin typeface="+mn-lt"/>
                <a:ea typeface="+mn-ea"/>
                <a:cs typeface="+mn-cs"/>
              </a:rPr>
              <a:t>unprocessed</a:t>
            </a:r>
            <a:r>
              <a:rPr lang="en-US" sz="2632" kern="1200" dirty="0">
                <a:solidFill>
                  <a:schemeClr val="tx1"/>
                </a:solidFill>
                <a:latin typeface="+mn-lt"/>
                <a:ea typeface="+mn-ea"/>
                <a:cs typeface="+mn-cs"/>
              </a:rPr>
              <a:t> </a:t>
            </a:r>
            <a:r>
              <a:rPr lang="en-US" sz="2632" b="1" kern="1200" dirty="0">
                <a:solidFill>
                  <a:schemeClr val="accent2">
                    <a:lumMod val="75000"/>
                  </a:schemeClr>
                </a:solidFill>
                <a:latin typeface="+mn-lt"/>
                <a:ea typeface="+mn-ea"/>
                <a:cs typeface="+mn-cs"/>
              </a:rPr>
              <a:t>natural resource</a:t>
            </a:r>
            <a:r>
              <a:rPr lang="en-US" sz="2632" b="1" dirty="0"/>
              <a:t> or</a:t>
            </a:r>
            <a:r>
              <a:rPr lang="en-US" sz="2632" kern="1200" dirty="0">
                <a:solidFill>
                  <a:schemeClr val="tx1"/>
                </a:solidFill>
                <a:latin typeface="+mn-lt"/>
                <a:ea typeface="+mn-ea"/>
                <a:cs typeface="+mn-cs"/>
              </a:rPr>
              <a:t> </a:t>
            </a:r>
            <a:r>
              <a:rPr lang="en-US" sz="2632" b="1" kern="1200" dirty="0">
                <a:solidFill>
                  <a:schemeClr val="accent2">
                    <a:lumMod val="75000"/>
                  </a:schemeClr>
                </a:solidFill>
                <a:latin typeface="+mn-lt"/>
                <a:ea typeface="+mn-ea"/>
                <a:cs typeface="+mn-cs"/>
              </a:rPr>
              <a:t>substance</a:t>
            </a:r>
            <a:r>
              <a:rPr lang="en-US" sz="2632" kern="1200" dirty="0">
                <a:solidFill>
                  <a:schemeClr val="tx1"/>
                </a:solidFill>
                <a:latin typeface="+mn-lt"/>
                <a:ea typeface="+mn-ea"/>
                <a:cs typeface="+mn-cs"/>
              </a:rPr>
              <a:t> </a:t>
            </a:r>
            <a:r>
              <a:rPr lang="en-US" sz="2632" b="1" kern="1200" dirty="0">
                <a:solidFill>
                  <a:schemeClr val="accent2">
                    <a:lumMod val="75000"/>
                  </a:schemeClr>
                </a:solidFill>
                <a:latin typeface="+mn-lt"/>
                <a:ea typeface="+mn-ea"/>
                <a:cs typeface="+mn-cs"/>
              </a:rPr>
              <a:t>modified </a:t>
            </a:r>
            <a:r>
              <a:rPr lang="en-US" sz="2632" kern="1200" dirty="0">
                <a:solidFill>
                  <a:schemeClr val="tx1"/>
                </a:solidFill>
                <a:latin typeface="+mn-lt"/>
                <a:ea typeface="+mn-ea"/>
                <a:cs typeface="+mn-cs"/>
              </a:rPr>
              <a:t>to produce another </a:t>
            </a:r>
            <a:r>
              <a:rPr lang="en-US" sz="2632" b="1" kern="1200" dirty="0">
                <a:solidFill>
                  <a:schemeClr val="accent2">
                    <a:lumMod val="75000"/>
                  </a:schemeClr>
                </a:solidFill>
                <a:latin typeface="+mn-lt"/>
                <a:ea typeface="+mn-ea"/>
                <a:cs typeface="+mn-cs"/>
              </a:rPr>
              <a:t>resource or substance.</a:t>
            </a:r>
            <a:endParaRPr lang="en-US" sz="2800" b="1" dirty="0">
              <a:solidFill>
                <a:schemeClr val="accent2">
                  <a:lumMod val="75000"/>
                </a:schemeClr>
              </a:solidFill>
            </a:endParaRPr>
          </a:p>
        </p:txBody>
      </p:sp>
      <p:sp>
        <p:nvSpPr>
          <p:cNvPr id="12" name="Content Placeholder 11">
            <a:extLst>
              <a:ext uri="{FF2B5EF4-FFF2-40B4-BE49-F238E27FC236}">
                <a16:creationId xmlns:a16="http://schemas.microsoft.com/office/drawing/2014/main" id="{2647BD8A-F468-EECB-A922-92384FF2C2DB}"/>
              </a:ext>
            </a:extLst>
          </p:cNvPr>
          <p:cNvSpPr>
            <a:spLocks/>
          </p:cNvSpPr>
          <p:nvPr/>
        </p:nvSpPr>
        <p:spPr>
          <a:xfrm>
            <a:off x="838200" y="1870217"/>
            <a:ext cx="4891585" cy="4107793"/>
          </a:xfrm>
          <a:prstGeom prst="rect">
            <a:avLst/>
          </a:prstGeom>
        </p:spPr>
        <p:txBody>
          <a:bodyPr/>
          <a:lstStyle/>
          <a:p>
            <a:pPr defTabSz="859536">
              <a:spcAft>
                <a:spcPts val="600"/>
              </a:spcAft>
            </a:pPr>
            <a:r>
              <a:rPr lang="en-US" sz="2400" b="1" kern="1200" dirty="0">
                <a:solidFill>
                  <a:schemeClr val="tx1"/>
                </a:solidFill>
                <a:latin typeface="+mn-lt"/>
                <a:ea typeface="+mn-ea"/>
                <a:cs typeface="+mn-cs"/>
              </a:rPr>
              <a:t>Raw- Unprocessed (In its natural state or form)</a:t>
            </a:r>
            <a:endParaRPr lang="en-US" sz="2400" b="1" dirty="0"/>
          </a:p>
        </p:txBody>
      </p:sp>
      <p:sp>
        <p:nvSpPr>
          <p:cNvPr id="10" name="Content Placeholder 9">
            <a:extLst>
              <a:ext uri="{FF2B5EF4-FFF2-40B4-BE49-F238E27FC236}">
                <a16:creationId xmlns:a16="http://schemas.microsoft.com/office/drawing/2014/main" id="{317E8B08-F109-5A9D-A0D5-D3523D30C551}"/>
              </a:ext>
            </a:extLst>
          </p:cNvPr>
          <p:cNvSpPr>
            <a:spLocks/>
          </p:cNvSpPr>
          <p:nvPr/>
        </p:nvSpPr>
        <p:spPr>
          <a:xfrm>
            <a:off x="6462215" y="1870217"/>
            <a:ext cx="4891585" cy="4107793"/>
          </a:xfrm>
          <a:prstGeom prst="rect">
            <a:avLst/>
          </a:prstGeom>
        </p:spPr>
        <p:txBody>
          <a:bodyPr/>
          <a:lstStyle/>
          <a:p>
            <a:pPr defTabSz="859536">
              <a:spcAft>
                <a:spcPts val="600"/>
              </a:spcAft>
            </a:pPr>
            <a:r>
              <a:rPr lang="en-US" sz="2400" b="1" kern="1200" dirty="0">
                <a:solidFill>
                  <a:schemeClr val="tx1"/>
                </a:solidFill>
                <a:latin typeface="+mn-lt"/>
                <a:ea typeface="+mn-ea"/>
                <a:cs typeface="+mn-cs"/>
              </a:rPr>
              <a:t>Materials- Resource or Substance</a:t>
            </a:r>
            <a:endParaRPr lang="en-US" sz="2400" b="1" dirty="0"/>
          </a:p>
        </p:txBody>
      </p:sp>
      <p:sp>
        <p:nvSpPr>
          <p:cNvPr id="19" name="Arrow: Right 18">
            <a:extLst>
              <a:ext uri="{FF2B5EF4-FFF2-40B4-BE49-F238E27FC236}">
                <a16:creationId xmlns:a16="http://schemas.microsoft.com/office/drawing/2014/main" id="{D580F49F-C92D-5D6F-5372-35E617E10D93}"/>
              </a:ext>
            </a:extLst>
          </p:cNvPr>
          <p:cNvSpPr/>
          <p:nvPr/>
        </p:nvSpPr>
        <p:spPr>
          <a:xfrm>
            <a:off x="4899261" y="3642300"/>
            <a:ext cx="2104599" cy="105917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defTabSz="859536">
              <a:spcAft>
                <a:spcPts val="600"/>
              </a:spcAft>
            </a:pPr>
            <a:r>
              <a:rPr lang="en-US" sz="1692" kern="1200">
                <a:solidFill>
                  <a:schemeClr val="lt1"/>
                </a:solidFill>
                <a:latin typeface="+mn-lt"/>
                <a:ea typeface="+mn-ea"/>
                <a:cs typeface="+mn-cs"/>
              </a:rPr>
              <a:t>Processing</a:t>
            </a:r>
            <a:endParaRPr lang="en-US"/>
          </a:p>
        </p:txBody>
      </p:sp>
      <p:sp>
        <p:nvSpPr>
          <p:cNvPr id="20" name="Rectangle 19">
            <a:extLst>
              <a:ext uri="{FF2B5EF4-FFF2-40B4-BE49-F238E27FC236}">
                <a16:creationId xmlns:a16="http://schemas.microsoft.com/office/drawing/2014/main" id="{A0A38FA2-0072-309F-BAC4-FA0E0B4C192A}"/>
              </a:ext>
            </a:extLst>
          </p:cNvPr>
          <p:cNvSpPr/>
          <p:nvPr/>
        </p:nvSpPr>
        <p:spPr>
          <a:xfrm>
            <a:off x="1165177" y="3108168"/>
            <a:ext cx="2844705" cy="1647967"/>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9536">
              <a:spcAft>
                <a:spcPts val="600"/>
              </a:spcAft>
            </a:pPr>
            <a:r>
              <a:rPr lang="en-US" sz="1692" kern="1200">
                <a:solidFill>
                  <a:schemeClr val="lt1"/>
                </a:solidFill>
                <a:latin typeface="+mn-lt"/>
                <a:ea typeface="+mn-ea"/>
                <a:cs typeface="+mn-cs"/>
              </a:rPr>
              <a:t>Cotton, Minerals Ores, latex, Wood, Crude</a:t>
            </a:r>
            <a:endParaRPr lang="en-US"/>
          </a:p>
        </p:txBody>
      </p:sp>
      <p:sp>
        <p:nvSpPr>
          <p:cNvPr id="21" name="Cube 20">
            <a:extLst>
              <a:ext uri="{FF2B5EF4-FFF2-40B4-BE49-F238E27FC236}">
                <a16:creationId xmlns:a16="http://schemas.microsoft.com/office/drawing/2014/main" id="{15874341-BDC8-B1E0-EF38-42C2DA13F6F2}"/>
              </a:ext>
            </a:extLst>
          </p:cNvPr>
          <p:cNvSpPr/>
          <p:nvPr/>
        </p:nvSpPr>
        <p:spPr>
          <a:xfrm>
            <a:off x="7842060" y="3108169"/>
            <a:ext cx="2596203" cy="1647966"/>
          </a:xfrm>
          <a:prstGeom prst="cube">
            <a:avLst/>
          </a:prstGeom>
          <a:solidFill>
            <a:schemeClr val="accent4">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859536">
              <a:spcAft>
                <a:spcPts val="600"/>
              </a:spcAft>
            </a:pPr>
            <a:r>
              <a:rPr lang="en-US" sz="1692" kern="1200">
                <a:solidFill>
                  <a:schemeClr val="lt1"/>
                </a:solidFill>
                <a:latin typeface="+mn-lt"/>
                <a:ea typeface="+mn-ea"/>
                <a:cs typeface="+mn-cs"/>
              </a:rPr>
              <a:t>Useful Substance</a:t>
            </a:r>
            <a:endParaRPr lang="en-US"/>
          </a:p>
        </p:txBody>
      </p:sp>
    </p:spTree>
    <p:extLst>
      <p:ext uri="{BB962C8B-B14F-4D97-AF65-F5344CB8AC3E}">
        <p14:creationId xmlns:p14="http://schemas.microsoft.com/office/powerpoint/2010/main" val="2102005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AB0397-6DDC-3E19-CFDF-5FF78F31AA48}"/>
              </a:ext>
            </a:extLst>
          </p:cNvPr>
          <p:cNvSpPr>
            <a:spLocks noGrp="1"/>
          </p:cNvSpPr>
          <p:nvPr>
            <p:ph type="title"/>
          </p:nvPr>
        </p:nvSpPr>
        <p:spPr>
          <a:xfrm>
            <a:off x="481013" y="3752849"/>
            <a:ext cx="3290887" cy="2452687"/>
          </a:xfrm>
        </p:spPr>
        <p:txBody>
          <a:bodyPr anchor="ctr">
            <a:normAutofit/>
          </a:bodyPr>
          <a:lstStyle/>
          <a:p>
            <a:r>
              <a:rPr lang="en-US" sz="3600"/>
              <a:t>Types of Raw Materials</a:t>
            </a:r>
          </a:p>
        </p:txBody>
      </p:sp>
      <p:graphicFrame>
        <p:nvGraphicFramePr>
          <p:cNvPr id="23" name="Content Placeholder 5">
            <a:extLst>
              <a:ext uri="{FF2B5EF4-FFF2-40B4-BE49-F238E27FC236}">
                <a16:creationId xmlns:a16="http://schemas.microsoft.com/office/drawing/2014/main" id="{D4FE299F-E16E-25F4-59F9-F5C3D58B117A}"/>
              </a:ext>
            </a:extLst>
          </p:cNvPr>
          <p:cNvGraphicFramePr>
            <a:graphicFrameLocks noGrp="1"/>
          </p:cNvGraphicFramePr>
          <p:nvPr>
            <p:ph idx="1"/>
            <p:extLst>
              <p:ext uri="{D42A27DB-BD31-4B8C-83A1-F6EECF244321}">
                <p14:modId xmlns:p14="http://schemas.microsoft.com/office/powerpoint/2010/main" val="3525956279"/>
              </p:ext>
            </p:extLst>
          </p:nvPr>
        </p:nvGraphicFramePr>
        <p:xfrm>
          <a:off x="4223982" y="3752850"/>
          <a:ext cx="7485413" cy="2452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descr="A log with a tree trunk&#10;&#10;Description automatically generated with medium confidence">
            <a:extLst>
              <a:ext uri="{FF2B5EF4-FFF2-40B4-BE49-F238E27FC236}">
                <a16:creationId xmlns:a16="http://schemas.microsoft.com/office/drawing/2014/main" id="{AC2B1DDA-ED95-492E-DE37-32F3435402A6}"/>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34239" b="2016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940092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43128-8561-88FA-A8BC-439544C60C90}"/>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6100" b="1" kern="1200">
                <a:solidFill>
                  <a:schemeClr val="tx1"/>
                </a:solidFill>
                <a:latin typeface="+mj-lt"/>
                <a:ea typeface="+mj-ea"/>
                <a:cs typeface="+mj-cs"/>
              </a:rPr>
              <a:t>Mineral-Based Raw Materials</a:t>
            </a:r>
          </a:p>
        </p:txBody>
      </p:sp>
      <p:sp>
        <p:nvSpPr>
          <p:cNvPr id="25" name="Content Placeholder 2">
            <a:extLst>
              <a:ext uri="{FF2B5EF4-FFF2-40B4-BE49-F238E27FC236}">
                <a16:creationId xmlns:a16="http://schemas.microsoft.com/office/drawing/2014/main" id="{1FD90A09-27BA-C839-730A-BCA90FBA86EC}"/>
              </a:ext>
            </a:extLst>
          </p:cNvPr>
          <p:cNvSpPr txBox="1">
            <a:spLocks/>
          </p:cNvSpPr>
          <p:nvPr/>
        </p:nvSpPr>
        <p:spPr>
          <a:xfrm>
            <a:off x="640080" y="2706624"/>
            <a:ext cx="6894576" cy="34838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en-US" sz="3200" dirty="0"/>
              <a:t>Naturally Occurring</a:t>
            </a:r>
          </a:p>
          <a:p>
            <a:pPr>
              <a:buFont typeface="Wingdings" panose="05000000000000000000" pitchFamily="2" charset="2"/>
              <a:buChar char="ü"/>
            </a:pPr>
            <a:r>
              <a:rPr lang="en-US" sz="3200" dirty="0"/>
              <a:t>Homogenous</a:t>
            </a:r>
          </a:p>
          <a:p>
            <a:pPr>
              <a:buFont typeface="Wingdings" panose="05000000000000000000" pitchFamily="2" charset="2"/>
              <a:buChar char="ü"/>
            </a:pPr>
            <a:r>
              <a:rPr lang="en-US" sz="3200" dirty="0"/>
              <a:t>Definite Chemical Composition</a:t>
            </a:r>
          </a:p>
          <a:p>
            <a:pPr>
              <a:buFont typeface="Wingdings" panose="05000000000000000000" pitchFamily="2" charset="2"/>
              <a:buChar char="ü"/>
            </a:pPr>
            <a:r>
              <a:rPr lang="en-US" sz="3200" dirty="0"/>
              <a:t>Formed Inorganically</a:t>
            </a:r>
          </a:p>
          <a:p>
            <a:endParaRPr lang="en-US" sz="2200" b="1" dirty="0"/>
          </a:p>
          <a:p>
            <a:endParaRPr lang="en-US" sz="2200" b="1" dirty="0"/>
          </a:p>
          <a:p>
            <a:pPr marL="0"/>
            <a:endParaRPr lang="en-US" sz="2200" b="1" dirty="0"/>
          </a:p>
          <a:p>
            <a:endParaRPr lang="en-US" sz="2200" dirty="0"/>
          </a:p>
          <a:p>
            <a:endParaRPr lang="en-US" sz="2200" dirty="0"/>
          </a:p>
          <a:p>
            <a:endParaRPr lang="en-US" sz="2200" dirty="0"/>
          </a:p>
          <a:p>
            <a:pPr marL="0"/>
            <a:endParaRPr lang="en-US" sz="2200" dirty="0"/>
          </a:p>
        </p:txBody>
      </p:sp>
      <p:pic>
        <p:nvPicPr>
          <p:cNvPr id="38" name="Picture 37" descr="A close-up of a pink rock&#10;&#10;Description automatically generated">
            <a:extLst>
              <a:ext uri="{FF2B5EF4-FFF2-40B4-BE49-F238E27FC236}">
                <a16:creationId xmlns:a16="http://schemas.microsoft.com/office/drawing/2014/main" id="{47869F97-8653-5C5B-AB1D-63ED13F08A8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541" r="4106" b="2"/>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32" name="Picture 31">
            <a:extLst>
              <a:ext uri="{FF2B5EF4-FFF2-40B4-BE49-F238E27FC236}">
                <a16:creationId xmlns:a16="http://schemas.microsoft.com/office/drawing/2014/main" id="{089641D8-D621-07C0-2F7E-5380E0588220}"/>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6003" r="-1" b="14236"/>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3228058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CACDD8C-642E-998A-AEFF-C97EB374BFBC}"/>
              </a:ext>
            </a:extLst>
          </p:cNvPr>
          <p:cNvSpPr>
            <a:spLocks noGrp="1"/>
          </p:cNvSpPr>
          <p:nvPr>
            <p:ph type="title"/>
          </p:nvPr>
        </p:nvSpPr>
        <p:spPr>
          <a:xfrm>
            <a:off x="838200" y="365125"/>
            <a:ext cx="10515600" cy="880579"/>
          </a:xfrm>
        </p:spPr>
        <p:txBody>
          <a:bodyPr>
            <a:normAutofit fontScale="90000"/>
          </a:bodyPr>
          <a:lstStyle/>
          <a:p>
            <a:r>
              <a:rPr lang="en-US" b="1" dirty="0"/>
              <a:t>Facts about Potash and Uranium in Saskatchewan</a:t>
            </a:r>
          </a:p>
        </p:txBody>
      </p:sp>
      <p:sp>
        <p:nvSpPr>
          <p:cNvPr id="3" name="Content Placeholder 2">
            <a:extLst>
              <a:ext uri="{FF2B5EF4-FFF2-40B4-BE49-F238E27FC236}">
                <a16:creationId xmlns:a16="http://schemas.microsoft.com/office/drawing/2014/main" id="{FA0094FD-F7DB-F690-48B9-077AB14516EE}"/>
              </a:ext>
            </a:extLst>
          </p:cNvPr>
          <p:cNvSpPr>
            <a:spLocks noGrp="1"/>
          </p:cNvSpPr>
          <p:nvPr>
            <p:ph idx="1"/>
          </p:nvPr>
        </p:nvSpPr>
        <p:spPr>
          <a:xfrm>
            <a:off x="321366" y="1717917"/>
            <a:ext cx="6066182" cy="4086535"/>
          </a:xfrm>
        </p:spPr>
        <p:txBody>
          <a:bodyPr vert="horz" lIns="91440" tIns="45720" rIns="91440" bIns="45720" rtlCol="0" anchor="t">
            <a:noAutofit/>
          </a:bodyPr>
          <a:lstStyle/>
          <a:p>
            <a:r>
              <a:rPr lang="en-US" sz="3200" dirty="0"/>
              <a:t>Saskatchewan has two of the </a:t>
            </a:r>
            <a:r>
              <a:rPr lang="en-US" sz="3200" b="1" dirty="0">
                <a:solidFill>
                  <a:schemeClr val="accent2">
                    <a:lumMod val="75000"/>
                  </a:schemeClr>
                </a:solidFill>
              </a:rPr>
              <a:t>most desirable minerals </a:t>
            </a:r>
            <a:r>
              <a:rPr lang="en-US" sz="3200" dirty="0"/>
              <a:t>in the </a:t>
            </a:r>
            <a:r>
              <a:rPr lang="en-US" sz="3200" dirty="0">
                <a:solidFill>
                  <a:schemeClr val="accent2">
                    <a:lumMod val="75000"/>
                  </a:schemeClr>
                </a:solidFill>
              </a:rPr>
              <a:t>world-</a:t>
            </a:r>
            <a:r>
              <a:rPr lang="en-US" sz="3200" b="1" dirty="0">
                <a:solidFill>
                  <a:schemeClr val="accent2">
                    <a:lumMod val="75000"/>
                  </a:schemeClr>
                </a:solidFill>
              </a:rPr>
              <a:t>Potash</a:t>
            </a:r>
            <a:r>
              <a:rPr lang="en-US" sz="3200" dirty="0"/>
              <a:t> and </a:t>
            </a:r>
            <a:r>
              <a:rPr lang="en-US" sz="3200" b="1" dirty="0">
                <a:solidFill>
                  <a:schemeClr val="accent2">
                    <a:lumMod val="75000"/>
                  </a:schemeClr>
                </a:solidFill>
              </a:rPr>
              <a:t>Uranium</a:t>
            </a:r>
          </a:p>
          <a:p>
            <a:endParaRPr lang="en-US" sz="3200" b="1" dirty="0"/>
          </a:p>
          <a:p>
            <a:r>
              <a:rPr lang="en-US" sz="3200" dirty="0"/>
              <a:t>The Worlds Largest </a:t>
            </a:r>
            <a:r>
              <a:rPr lang="en-US" sz="3200" b="1" dirty="0">
                <a:solidFill>
                  <a:schemeClr val="accent2">
                    <a:lumMod val="75000"/>
                  </a:schemeClr>
                </a:solidFill>
              </a:rPr>
              <a:t>high grade Uranium</a:t>
            </a:r>
            <a:r>
              <a:rPr lang="en-US" sz="3200" dirty="0">
                <a:solidFill>
                  <a:schemeClr val="accent2">
                    <a:lumMod val="75000"/>
                  </a:schemeClr>
                </a:solidFill>
              </a:rPr>
              <a:t> </a:t>
            </a:r>
            <a:r>
              <a:rPr lang="en-US" sz="3200" dirty="0"/>
              <a:t>deposits are located in </a:t>
            </a:r>
            <a:r>
              <a:rPr lang="en-US" sz="3200" b="1" dirty="0">
                <a:solidFill>
                  <a:schemeClr val="accent2">
                    <a:lumMod val="75000"/>
                  </a:schemeClr>
                </a:solidFill>
              </a:rPr>
              <a:t>Northern Saskatchewan- McArthur River Uranium Mine</a:t>
            </a:r>
          </a:p>
          <a:p>
            <a:endParaRPr lang="en-US" sz="3200" b="1" dirty="0"/>
          </a:p>
          <a:p>
            <a:endParaRPr lang="en-US" sz="3200" b="1" dirty="0"/>
          </a:p>
        </p:txBody>
      </p:sp>
      <p:pic>
        <p:nvPicPr>
          <p:cNvPr id="8" name="Picture 7" descr="A map of canada with different colored areas&#10;&#10;Description automatically generated">
            <a:hlinkClick r:id="rId2"/>
            <a:extLst>
              <a:ext uri="{FF2B5EF4-FFF2-40B4-BE49-F238E27FC236}">
                <a16:creationId xmlns:a16="http://schemas.microsoft.com/office/drawing/2014/main" id="{1D161D17-2B6C-82D1-BE9E-1FA15EF7F0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925" y="1186033"/>
            <a:ext cx="5792561" cy="5422996"/>
          </a:xfrm>
          <a:prstGeom prst="rect">
            <a:avLst/>
          </a:prstGeom>
        </p:spPr>
      </p:pic>
    </p:spTree>
    <p:extLst>
      <p:ext uri="{BB962C8B-B14F-4D97-AF65-F5344CB8AC3E}">
        <p14:creationId xmlns:p14="http://schemas.microsoft.com/office/powerpoint/2010/main" val="3167074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C80AAAD-E88B-BEF5-1265-9EDEAC32640D}"/>
              </a:ext>
            </a:extLst>
          </p:cNvPr>
          <p:cNvSpPr txBox="1"/>
          <p:nvPr/>
        </p:nvSpPr>
        <p:spPr>
          <a:xfrm>
            <a:off x="838200" y="681036"/>
            <a:ext cx="10232572" cy="6986528"/>
          </a:xfrm>
          <a:prstGeom prst="rect">
            <a:avLst/>
          </a:prstGeom>
          <a:noFill/>
        </p:spPr>
        <p:txBody>
          <a:bodyPr wrap="square">
            <a:spAutoFit/>
          </a:bodyPr>
          <a:lstStyle/>
          <a:p>
            <a:pPr marL="457200" indent="-457200">
              <a:buFont typeface="Arial" panose="020B0604020202020204" pitchFamily="34" charset="0"/>
              <a:buChar char="•"/>
            </a:pPr>
            <a:r>
              <a:rPr lang="en-US" sz="3600" dirty="0"/>
              <a:t>Saskatchewan is the </a:t>
            </a:r>
            <a:r>
              <a:rPr lang="en-US" sz="3600" b="1" dirty="0">
                <a:solidFill>
                  <a:schemeClr val="accent2">
                    <a:lumMod val="75000"/>
                  </a:schemeClr>
                </a:solidFill>
              </a:rPr>
              <a:t>world’s leading supplier </a:t>
            </a:r>
            <a:r>
              <a:rPr lang="en-US" sz="3600" dirty="0"/>
              <a:t>of </a:t>
            </a:r>
            <a:r>
              <a:rPr lang="en-US" sz="3600" b="1" dirty="0">
                <a:solidFill>
                  <a:schemeClr val="accent2">
                    <a:lumMod val="75000"/>
                  </a:schemeClr>
                </a:solidFill>
              </a:rPr>
              <a:t>Uranium</a:t>
            </a:r>
            <a:r>
              <a:rPr lang="en-US" sz="3600" dirty="0">
                <a:solidFill>
                  <a:schemeClr val="accent2">
                    <a:lumMod val="75000"/>
                  </a:schemeClr>
                </a:solidFill>
              </a:rPr>
              <a:t>.</a:t>
            </a:r>
            <a:r>
              <a:rPr lang="en-US" sz="3600" dirty="0"/>
              <a:t> 90% is exported; 10% used in fueling nuclear reactors in Canada.</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600" b="1" dirty="0"/>
              <a:t> </a:t>
            </a:r>
            <a:r>
              <a:rPr lang="en-US" sz="3600" dirty="0"/>
              <a:t>Saskatchewan’s Uranium is responsible for </a:t>
            </a:r>
            <a:r>
              <a:rPr lang="en-US" sz="3600" b="1" dirty="0">
                <a:solidFill>
                  <a:schemeClr val="accent2">
                    <a:lumMod val="75000"/>
                  </a:schemeClr>
                </a:solidFill>
              </a:rPr>
              <a:t>powering</a:t>
            </a:r>
            <a:r>
              <a:rPr lang="en-US" sz="3600" dirty="0"/>
              <a:t> approximately </a:t>
            </a:r>
            <a:r>
              <a:rPr lang="en-US" sz="3600" b="1" dirty="0">
                <a:solidFill>
                  <a:schemeClr val="accent2">
                    <a:lumMod val="75000"/>
                  </a:schemeClr>
                </a:solidFill>
              </a:rPr>
              <a:t>1</a:t>
            </a:r>
            <a:r>
              <a:rPr lang="en-US" sz="3600" dirty="0"/>
              <a:t> in </a:t>
            </a:r>
            <a:r>
              <a:rPr lang="en-US" sz="3600" b="1" dirty="0">
                <a:solidFill>
                  <a:schemeClr val="accent2">
                    <a:lumMod val="75000"/>
                  </a:schemeClr>
                </a:solidFill>
              </a:rPr>
              <a:t>20 homes </a:t>
            </a:r>
            <a:r>
              <a:rPr lang="en-US" sz="3600" dirty="0"/>
              <a:t>in the </a:t>
            </a:r>
            <a:r>
              <a:rPr lang="en-US" sz="3600" dirty="0">
                <a:solidFill>
                  <a:schemeClr val="accent2">
                    <a:lumMod val="75000"/>
                  </a:schemeClr>
                </a:solidFill>
              </a:rPr>
              <a:t>US.</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r>
              <a:rPr lang="en-US" sz="3200" dirty="0"/>
              <a:t>There is also significant unrealized potential for </a:t>
            </a:r>
            <a:r>
              <a:rPr lang="en-US" sz="3200" b="1" dirty="0">
                <a:solidFill>
                  <a:schemeClr val="accent2">
                    <a:lumMod val="75000"/>
                  </a:schemeClr>
                </a:solidFill>
              </a:rPr>
              <a:t>volcanogenic</a:t>
            </a:r>
            <a:r>
              <a:rPr lang="en-US" sz="3200" dirty="0"/>
              <a:t> and </a:t>
            </a:r>
            <a:r>
              <a:rPr lang="en-US" sz="3200" b="1" dirty="0">
                <a:solidFill>
                  <a:schemeClr val="accent2">
                    <a:lumMod val="75000"/>
                  </a:schemeClr>
                </a:solidFill>
              </a:rPr>
              <a:t>sediment-hosted base metal deposits </a:t>
            </a:r>
            <a:r>
              <a:rPr lang="en-US" sz="3200" dirty="0"/>
              <a:t>in supracrustal rocks of Precambrian Shield of </a:t>
            </a:r>
            <a:r>
              <a:rPr lang="en-US" sz="3200" b="1" dirty="0">
                <a:solidFill>
                  <a:schemeClr val="accent2">
                    <a:lumMod val="75000"/>
                  </a:schemeClr>
                </a:solidFill>
              </a:rPr>
              <a:t>northern</a:t>
            </a:r>
            <a:r>
              <a:rPr lang="en-US" sz="3200" b="1" dirty="0"/>
              <a:t> </a:t>
            </a:r>
            <a:r>
              <a:rPr lang="en-US" sz="3200" b="1" dirty="0">
                <a:solidFill>
                  <a:schemeClr val="accent2">
                    <a:lumMod val="75000"/>
                  </a:schemeClr>
                </a:solidFill>
              </a:rPr>
              <a:t>Saskatchewan</a:t>
            </a:r>
          </a:p>
          <a:p>
            <a:pPr marL="457200" indent="-457200">
              <a:buFont typeface="Arial" panose="020B0604020202020204" pitchFamily="34" charset="0"/>
              <a:buChar char="•"/>
            </a:pPr>
            <a:endParaRPr lang="en-US" sz="3600" dirty="0"/>
          </a:p>
          <a:p>
            <a:pPr marL="457200" indent="-457200">
              <a:buFont typeface="Arial" panose="020B0604020202020204" pitchFamily="34" charset="0"/>
              <a:buChar char="•"/>
            </a:pPr>
            <a:endParaRPr lang="en-US" sz="3200" b="1" dirty="0"/>
          </a:p>
        </p:txBody>
      </p:sp>
    </p:spTree>
    <p:extLst>
      <p:ext uri="{BB962C8B-B14F-4D97-AF65-F5344CB8AC3E}">
        <p14:creationId xmlns:p14="http://schemas.microsoft.com/office/powerpoint/2010/main" val="3757410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6A6892C-CB3A-3FB4-93CF-BFDD9568C2D8}"/>
              </a:ext>
            </a:extLst>
          </p:cNvPr>
          <p:cNvGraphicFramePr>
            <a:graphicFrameLocks/>
          </p:cNvGraphicFramePr>
          <p:nvPr>
            <p:extLst>
              <p:ext uri="{D42A27DB-BD31-4B8C-83A1-F6EECF244321}">
                <p14:modId xmlns:p14="http://schemas.microsoft.com/office/powerpoint/2010/main" val="1093800602"/>
              </p:ext>
            </p:extLst>
          </p:nvPr>
        </p:nvGraphicFramePr>
        <p:xfrm>
          <a:off x="870155" y="591779"/>
          <a:ext cx="9733936" cy="567444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53EAB86E-A36C-3E3E-F12F-F6E36D782617}"/>
              </a:ext>
            </a:extLst>
          </p:cNvPr>
          <p:cNvSpPr/>
          <p:nvPr/>
        </p:nvSpPr>
        <p:spPr>
          <a:xfrm>
            <a:off x="8008375" y="6140859"/>
            <a:ext cx="2595716" cy="2507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Source: </a:t>
            </a:r>
            <a:r>
              <a:rPr lang="en-US" dirty="0">
                <a:hlinkClick r:id="rId3"/>
              </a:rPr>
              <a:t>Satistica</a:t>
            </a:r>
            <a:r>
              <a:rPr lang="en-US" dirty="0"/>
              <a:t>.com</a:t>
            </a:r>
          </a:p>
        </p:txBody>
      </p:sp>
    </p:spTree>
    <p:extLst>
      <p:ext uri="{BB962C8B-B14F-4D97-AF65-F5344CB8AC3E}">
        <p14:creationId xmlns:p14="http://schemas.microsoft.com/office/powerpoint/2010/main" val="3818393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584</TotalTime>
  <Words>579</Words>
  <Application>Microsoft Office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Retrospect</vt:lpstr>
      <vt:lpstr>CaCeRMDI’s Presentation on Two Saskatchewan’s Raw Materials-Potash and Uranium</vt:lpstr>
      <vt:lpstr>Table of Content</vt:lpstr>
      <vt:lpstr>What are Raw Materials?</vt:lpstr>
      <vt:lpstr>PowerPoint Presentation</vt:lpstr>
      <vt:lpstr>Types of Raw Materials</vt:lpstr>
      <vt:lpstr>Mineral-Based Raw Materials</vt:lpstr>
      <vt:lpstr>Facts about Potash and Uranium in Saskatchewan</vt:lpstr>
      <vt:lpstr>PowerPoint Presentation</vt:lpstr>
      <vt:lpstr>PowerPoint Presentation</vt:lpstr>
      <vt:lpstr>PowerPoint Presentation</vt:lpstr>
      <vt:lpstr>Agricultural Raw-Materials</vt:lpstr>
      <vt:lpstr>PowerPoint Presentation</vt:lpstr>
      <vt:lpstr>Fossil Fuels</vt:lpstr>
      <vt:lpstr>PowerPoint Presentation</vt:lpstr>
      <vt:lpstr>PowerPoint Presentation</vt:lpstr>
      <vt:lpstr>PowerPoint Presentation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CaCeRMDI’s Presentation on Two Saskatchewan’s Raw Materials-Potash and Uranium</dc:title>
  <dc:creator>Babajide tolubori</dc:creator>
  <cp:lastModifiedBy>OSAGIE AYO EKHAGUERE</cp:lastModifiedBy>
  <cp:revision>2</cp:revision>
  <dcterms:created xsi:type="dcterms:W3CDTF">2023-11-06T21:50:35Z</dcterms:created>
  <dcterms:modified xsi:type="dcterms:W3CDTF">2023-11-07T12:26:04Z</dcterms:modified>
</cp:coreProperties>
</file>